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1" r:id="rId3"/>
    <p:sldId id="362" r:id="rId4"/>
    <p:sldId id="283" r:id="rId5"/>
    <p:sldId id="284" r:id="rId6"/>
    <p:sldId id="289" r:id="rId7"/>
    <p:sldId id="365" r:id="rId8"/>
    <p:sldId id="372" r:id="rId9"/>
    <p:sldId id="290" r:id="rId10"/>
    <p:sldId id="291" r:id="rId11"/>
    <p:sldId id="375" r:id="rId12"/>
    <p:sldId id="325" r:id="rId13"/>
    <p:sldId id="370" r:id="rId14"/>
    <p:sldId id="371" r:id="rId15"/>
    <p:sldId id="376" r:id="rId16"/>
    <p:sldId id="288" r:id="rId17"/>
    <p:sldId id="373" r:id="rId18"/>
    <p:sldId id="374" r:id="rId19"/>
    <p:sldId id="280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8"/>
    <a:srgbClr val="000000"/>
    <a:srgbClr val="666666"/>
    <a:srgbClr val="EB5825"/>
    <a:srgbClr val="F8D7BB"/>
    <a:srgbClr val="296984"/>
    <a:srgbClr val="205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391" autoAdjust="0"/>
  </p:normalViewPr>
  <p:slideViewPr>
    <p:cSldViewPr snapToGrid="0" snapToObjects="1">
      <p:cViewPr varScale="1">
        <p:scale>
          <a:sx n="111" d="100"/>
          <a:sy n="111" d="100"/>
        </p:scale>
        <p:origin x="22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C61F-C67E-42A8-A572-10AE58BF67C7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D341A-5F72-4729-9058-B75EAC87A6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35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C0BE4E9B-9AAB-BD49-AE2F-FD60D318719B}" type="datetimeFigureOut">
              <a:rPr lang="de-DE" smtClean="0"/>
              <a:pPr/>
              <a:t>28.11.2016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B2823A-2FD6-5D4C-922C-2B0E1BB56E9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997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019" cy="6926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2530" y="-145515"/>
            <a:ext cx="8314270" cy="410475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This is a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presentation title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noProof="0" smtClean="0"/>
              <a:t>Who, where,</a:t>
            </a:r>
            <a:r>
              <a:rPr lang="en-US" sz="2000" baseline="0" noProof="0" smtClean="0"/>
              <a:t> </a:t>
            </a:r>
            <a:r>
              <a:rPr lang="en-US" sz="2000" noProof="0" smtClean="0"/>
              <a:t>when</a:t>
            </a:r>
            <a:endParaRPr lang="en-US" sz="6000" noProof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6" name="Image 5" descr="EPEXSPOT_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3151" y="6268129"/>
            <a:ext cx="1257300" cy="224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32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fld id="{E1FDB048-34BE-4635-BB99-6AF7D063A4AE}" type="slidenum">
              <a:rPr lang="en-US" sz="80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313131"/>
              </a:solidFill>
              <a:latin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50" y="3761883"/>
            <a:ext cx="1219200" cy="12192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1791" y="3761883"/>
            <a:ext cx="1219200" cy="12192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71345" y="3761883"/>
            <a:ext cx="1219200" cy="12192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3156" y="6140450"/>
            <a:ext cx="1257300" cy="2159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723" y="6100233"/>
            <a:ext cx="965200" cy="4191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SPOT –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72530" y="1"/>
            <a:ext cx="8314270" cy="34289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>
              <a:lnSpc>
                <a:spcPts val="6000"/>
              </a:lnSpc>
              <a:defRPr/>
            </a:pPr>
            <a:r>
              <a:rPr lang="en-US" sz="6000" noProof="0" dirty="0" smtClean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lang="en-US" sz="6000" noProof="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2203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pty slide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34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5595" y="1557861"/>
            <a:ext cx="8317452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30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29" y="1"/>
            <a:ext cx="8314271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noProof="0" dirty="0" smtClean="0"/>
              <a:t>This is a chapter opener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32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5595" y="1557861"/>
            <a:ext cx="8317452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29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5595" y="1557861"/>
            <a:ext cx="8317452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endParaRPr lang="de-DE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28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fld id="{E1FDB048-34BE-4635-BB99-6AF7D063A4AE}" type="slidenum">
              <a:rPr lang="en-US" sz="80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5595" y="1557861"/>
            <a:ext cx="8317452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Bullet </a:t>
            </a:r>
            <a:r>
              <a:rPr lang="de-DE" dirty="0" err="1" smtClean="0"/>
              <a:t>points</a:t>
            </a:r>
            <a:endParaRPr lang="de-DE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39725" y="6225458"/>
            <a:ext cx="965200" cy="419100"/>
            <a:chOff x="214" y="3843"/>
            <a:chExt cx="608" cy="26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4" y="3843"/>
              <a:ext cx="60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93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37" y="3871"/>
              <a:ext cx="4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34" y="91"/>
                </a:cxn>
                <a:cxn ang="0">
                  <a:pos x="70" y="51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53" y="53"/>
                </a:cxn>
                <a:cxn ang="0">
                  <a:pos x="34" y="78"/>
                </a:cxn>
                <a:cxn ang="0">
                  <a:pos x="16" y="5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70" h="91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cubicBezTo>
                    <a:pt x="0" y="80"/>
                    <a:pt x="13" y="91"/>
                    <a:pt x="34" y="91"/>
                  </a:cubicBezTo>
                  <a:cubicBezTo>
                    <a:pt x="55" y="91"/>
                    <a:pt x="70" y="79"/>
                    <a:pt x="70" y="51"/>
                  </a:cubicBezTo>
                  <a:lnTo>
                    <a:pt x="70" y="0"/>
                  </a:lnTo>
                  <a:lnTo>
                    <a:pt x="53" y="0"/>
                  </a:lnTo>
                  <a:lnTo>
                    <a:pt x="53" y="53"/>
                  </a:lnTo>
                  <a:cubicBezTo>
                    <a:pt x="53" y="70"/>
                    <a:pt x="46" y="78"/>
                    <a:pt x="34" y="78"/>
                  </a:cubicBezTo>
                  <a:cubicBezTo>
                    <a:pt x="23" y="78"/>
                    <a:pt x="16" y="70"/>
                    <a:pt x="16" y="53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93" y="3871"/>
              <a:ext cx="39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3"/>
                </a:cxn>
                <a:cxn ang="0">
                  <a:pos x="25" y="53"/>
                </a:cxn>
                <a:cxn ang="0">
                  <a:pos x="41" y="69"/>
                </a:cxn>
                <a:cxn ang="0">
                  <a:pos x="47" y="90"/>
                </a:cxn>
                <a:cxn ang="0">
                  <a:pos x="64" y="90"/>
                </a:cxn>
                <a:cxn ang="0">
                  <a:pos x="57" y="65"/>
                </a:cxn>
                <a:cxn ang="0">
                  <a:pos x="44" y="48"/>
                </a:cxn>
                <a:cxn ang="0">
                  <a:pos x="44" y="47"/>
                </a:cxn>
                <a:cxn ang="0">
                  <a:pos x="60" y="25"/>
                </a:cxn>
                <a:cxn ang="0">
                  <a:pos x="53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44" y="26"/>
                </a:cxn>
                <a:cxn ang="0">
                  <a:pos x="26" y="41"/>
                </a:cxn>
                <a:cxn ang="0">
                  <a:pos x="17" y="41"/>
                </a:cxn>
                <a:cxn ang="0">
                  <a:pos x="17" y="13"/>
                </a:cxn>
              </a:cxnLst>
              <a:rect l="0" t="0" r="r" b="b"/>
              <a:pathLst>
                <a:path w="64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3"/>
                  </a:lnTo>
                  <a:lnTo>
                    <a:pt x="25" y="53"/>
                  </a:lnTo>
                  <a:cubicBezTo>
                    <a:pt x="34" y="53"/>
                    <a:pt x="38" y="57"/>
                    <a:pt x="41" y="69"/>
                  </a:cubicBezTo>
                  <a:cubicBezTo>
                    <a:pt x="43" y="80"/>
                    <a:pt x="45" y="87"/>
                    <a:pt x="47" y="90"/>
                  </a:cubicBezTo>
                  <a:lnTo>
                    <a:pt x="64" y="90"/>
                  </a:lnTo>
                  <a:cubicBezTo>
                    <a:pt x="62" y="86"/>
                    <a:pt x="59" y="76"/>
                    <a:pt x="57" y="65"/>
                  </a:cubicBezTo>
                  <a:cubicBezTo>
                    <a:pt x="54" y="56"/>
                    <a:pt x="51" y="50"/>
                    <a:pt x="44" y="48"/>
                  </a:cubicBezTo>
                  <a:lnTo>
                    <a:pt x="44" y="47"/>
                  </a:lnTo>
                  <a:cubicBezTo>
                    <a:pt x="53" y="44"/>
                    <a:pt x="60" y="36"/>
                    <a:pt x="60" y="25"/>
                  </a:cubicBezTo>
                  <a:cubicBezTo>
                    <a:pt x="60" y="17"/>
                    <a:pt x="58" y="11"/>
                    <a:pt x="53" y="7"/>
                  </a:cubicBezTo>
                  <a:cubicBezTo>
                    <a:pt x="47" y="2"/>
                    <a:pt x="38" y="0"/>
                    <a:pt x="25" y="0"/>
                  </a:cubicBezTo>
                  <a:cubicBezTo>
                    <a:pt x="16" y="0"/>
                    <a:pt x="7" y="0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2"/>
                    <a:pt x="21" y="12"/>
                    <a:pt x="27" y="12"/>
                  </a:cubicBezTo>
                  <a:cubicBezTo>
                    <a:pt x="37" y="12"/>
                    <a:pt x="44" y="17"/>
                    <a:pt x="44" y="26"/>
                  </a:cubicBezTo>
                  <a:cubicBezTo>
                    <a:pt x="44" y="35"/>
                    <a:pt x="37" y="41"/>
                    <a:pt x="26" y="41"/>
                  </a:cubicBezTo>
                  <a:lnTo>
                    <a:pt x="17" y="4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438" y="3871"/>
              <a:ext cx="51" cy="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2" y="92"/>
                </a:cxn>
                <a:cxn ang="0">
                  <a:pos x="84" y="45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79"/>
                </a:cxn>
                <a:cxn ang="0">
                  <a:pos x="18" y="46"/>
                </a:cxn>
                <a:cxn ang="0">
                  <a:pos x="42" y="13"/>
                </a:cxn>
              </a:cxnLst>
              <a:rect l="0" t="0" r="r" b="b"/>
              <a:pathLst>
                <a:path w="84" h="92">
                  <a:moveTo>
                    <a:pt x="43" y="0"/>
                  </a:moveTo>
                  <a:lnTo>
                    <a:pt x="43" y="0"/>
                  </a:lnTo>
                  <a:cubicBezTo>
                    <a:pt x="18" y="0"/>
                    <a:pt x="0" y="19"/>
                    <a:pt x="0" y="47"/>
                  </a:cubicBezTo>
                  <a:cubicBezTo>
                    <a:pt x="0" y="73"/>
                    <a:pt x="16" y="92"/>
                    <a:pt x="42" y="92"/>
                  </a:cubicBezTo>
                  <a:cubicBezTo>
                    <a:pt x="66" y="92"/>
                    <a:pt x="84" y="75"/>
                    <a:pt x="84" y="45"/>
                  </a:cubicBezTo>
                  <a:cubicBezTo>
                    <a:pt x="84" y="19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9" y="13"/>
                    <a:pt x="67" y="29"/>
                    <a:pt x="67" y="46"/>
                  </a:cubicBezTo>
                  <a:cubicBezTo>
                    <a:pt x="67" y="64"/>
                    <a:pt x="58" y="79"/>
                    <a:pt x="42" y="79"/>
                  </a:cubicBezTo>
                  <a:cubicBezTo>
                    <a:pt x="27" y="79"/>
                    <a:pt x="18" y="65"/>
                    <a:pt x="18" y="46"/>
                  </a:cubicBezTo>
                  <a:cubicBezTo>
                    <a:pt x="18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500" y="3871"/>
              <a:ext cx="37" cy="5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52" y="47"/>
                </a:cxn>
                <a:cxn ang="0">
                  <a:pos x="60" y="27"/>
                </a:cxn>
                <a:cxn ang="0">
                  <a:pos x="51" y="7"/>
                </a:cxn>
                <a:cxn ang="0">
                  <a:pos x="25" y="0"/>
                </a:cxn>
                <a:cxn ang="0">
                  <a:pos x="0" y="1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5" y="12"/>
                </a:cxn>
                <a:cxn ang="0">
                  <a:pos x="43" y="27"/>
                </a:cxn>
                <a:cxn ang="0">
                  <a:pos x="24" y="44"/>
                </a:cxn>
                <a:cxn ang="0">
                  <a:pos x="16" y="43"/>
                </a:cxn>
                <a:cxn ang="0">
                  <a:pos x="16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6"/>
                  </a:lnTo>
                  <a:cubicBezTo>
                    <a:pt x="18" y="57"/>
                    <a:pt x="21" y="57"/>
                    <a:pt x="24" y="57"/>
                  </a:cubicBezTo>
                  <a:cubicBezTo>
                    <a:pt x="35" y="57"/>
                    <a:pt x="45" y="53"/>
                    <a:pt x="52" y="47"/>
                  </a:cubicBezTo>
                  <a:cubicBezTo>
                    <a:pt x="57" y="42"/>
                    <a:pt x="60" y="35"/>
                    <a:pt x="60" y="27"/>
                  </a:cubicBezTo>
                  <a:cubicBezTo>
                    <a:pt x="60" y="18"/>
                    <a:pt x="56" y="11"/>
                    <a:pt x="51" y="7"/>
                  </a:cubicBezTo>
                  <a:cubicBezTo>
                    <a:pt x="45" y="2"/>
                    <a:pt x="37" y="0"/>
                    <a:pt x="25" y="0"/>
                  </a:cubicBezTo>
                  <a:cubicBezTo>
                    <a:pt x="14" y="0"/>
                    <a:pt x="6" y="0"/>
                    <a:pt x="0" y="1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5" y="12"/>
                  </a:cubicBezTo>
                  <a:cubicBezTo>
                    <a:pt x="37" y="12"/>
                    <a:pt x="43" y="17"/>
                    <a:pt x="43" y="27"/>
                  </a:cubicBezTo>
                  <a:cubicBezTo>
                    <a:pt x="43" y="38"/>
                    <a:pt x="36" y="44"/>
                    <a:pt x="24" y="44"/>
                  </a:cubicBezTo>
                  <a:cubicBezTo>
                    <a:pt x="20" y="44"/>
                    <a:pt x="18" y="44"/>
                    <a:pt x="16" y="43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547" y="3871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586" y="3871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8" y="90"/>
                </a:cxn>
                <a:cxn ang="0">
                  <a:pos x="49" y="0"/>
                </a:cxn>
                <a:cxn ang="0">
                  <a:pos x="28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4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8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8" y="9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4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5" y="25"/>
                    <a:pt x="37" y="18"/>
                    <a:pt x="38" y="13"/>
                  </a:cubicBezTo>
                  <a:lnTo>
                    <a:pt x="38" y="13"/>
                  </a:lnTo>
                  <a:cubicBezTo>
                    <a:pt x="40" y="18"/>
                    <a:pt x="41" y="25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644" y="3871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30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2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20"/>
                  </a:lnTo>
                  <a:cubicBezTo>
                    <a:pt x="19" y="30"/>
                    <a:pt x="25" y="41"/>
                    <a:pt x="30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2"/>
                  </a:lnTo>
                  <a:cubicBezTo>
                    <a:pt x="56" y="45"/>
                    <a:pt x="56" y="57"/>
                    <a:pt x="57" y="69"/>
                  </a:cubicBezTo>
                  <a:lnTo>
                    <a:pt x="57" y="69"/>
                  </a:lnTo>
                  <a:cubicBezTo>
                    <a:pt x="53" y="59"/>
                    <a:pt x="47" y="49"/>
                    <a:pt x="42" y="39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293" y="3949"/>
              <a:ext cx="37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6"/>
                </a:cxn>
                <a:cxn ang="0">
                  <a:pos x="24" y="57"/>
                </a:cxn>
                <a:cxn ang="0">
                  <a:pos x="53" y="47"/>
                </a:cxn>
                <a:cxn ang="0">
                  <a:pos x="60" y="27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26" y="13"/>
                </a:cxn>
                <a:cxn ang="0">
                  <a:pos x="44" y="28"/>
                </a:cxn>
                <a:cxn ang="0">
                  <a:pos x="24" y="44"/>
                </a:cxn>
                <a:cxn ang="0">
                  <a:pos x="17" y="44"/>
                </a:cxn>
                <a:cxn ang="0">
                  <a:pos x="17" y="13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90"/>
                  </a:lnTo>
                  <a:lnTo>
                    <a:pt x="17" y="90"/>
                  </a:lnTo>
                  <a:lnTo>
                    <a:pt x="17" y="56"/>
                  </a:lnTo>
                  <a:cubicBezTo>
                    <a:pt x="19" y="57"/>
                    <a:pt x="21" y="57"/>
                    <a:pt x="24" y="57"/>
                  </a:cubicBezTo>
                  <a:cubicBezTo>
                    <a:pt x="36" y="57"/>
                    <a:pt x="46" y="54"/>
                    <a:pt x="53" y="47"/>
                  </a:cubicBezTo>
                  <a:cubicBezTo>
                    <a:pt x="58" y="43"/>
                    <a:pt x="60" y="36"/>
                    <a:pt x="60" y="27"/>
                  </a:cubicBezTo>
                  <a:cubicBezTo>
                    <a:pt x="60" y="19"/>
                    <a:pt x="57" y="12"/>
                    <a:pt x="52" y="7"/>
                  </a:cubicBezTo>
                  <a:cubicBezTo>
                    <a:pt x="46" y="3"/>
                    <a:pt x="37" y="0"/>
                    <a:pt x="25" y="0"/>
                  </a:cubicBezTo>
                  <a:cubicBezTo>
                    <a:pt x="14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cubicBezTo>
                    <a:pt x="18" y="13"/>
                    <a:pt x="21" y="13"/>
                    <a:pt x="26" y="13"/>
                  </a:cubicBezTo>
                  <a:cubicBezTo>
                    <a:pt x="37" y="13"/>
                    <a:pt x="44" y="18"/>
                    <a:pt x="44" y="28"/>
                  </a:cubicBezTo>
                  <a:cubicBezTo>
                    <a:pt x="44" y="38"/>
                    <a:pt x="37" y="44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338" y="3948"/>
              <a:ext cx="51" cy="5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0" y="47"/>
                </a:cxn>
                <a:cxn ang="0">
                  <a:pos x="41" y="93"/>
                </a:cxn>
                <a:cxn ang="0">
                  <a:pos x="84" y="46"/>
                </a:cxn>
                <a:cxn ang="0">
                  <a:pos x="43" y="0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67" y="46"/>
                </a:cxn>
                <a:cxn ang="0">
                  <a:pos x="42" y="80"/>
                </a:cxn>
                <a:cxn ang="0">
                  <a:pos x="17" y="47"/>
                </a:cxn>
                <a:cxn ang="0">
                  <a:pos x="42" y="13"/>
                </a:cxn>
              </a:cxnLst>
              <a:rect l="0" t="0" r="r" b="b"/>
              <a:pathLst>
                <a:path w="84" h="93">
                  <a:moveTo>
                    <a:pt x="43" y="0"/>
                  </a:moveTo>
                  <a:lnTo>
                    <a:pt x="43" y="0"/>
                  </a:lnTo>
                  <a:cubicBezTo>
                    <a:pt x="17" y="0"/>
                    <a:pt x="0" y="20"/>
                    <a:pt x="0" y="47"/>
                  </a:cubicBezTo>
                  <a:cubicBezTo>
                    <a:pt x="0" y="73"/>
                    <a:pt x="16" y="93"/>
                    <a:pt x="41" y="93"/>
                  </a:cubicBezTo>
                  <a:cubicBezTo>
                    <a:pt x="66" y="93"/>
                    <a:pt x="84" y="76"/>
                    <a:pt x="84" y="46"/>
                  </a:cubicBezTo>
                  <a:cubicBezTo>
                    <a:pt x="84" y="20"/>
                    <a:pt x="69" y="0"/>
                    <a:pt x="43" y="0"/>
                  </a:cubicBezTo>
                  <a:close/>
                  <a:moveTo>
                    <a:pt x="42" y="13"/>
                  </a:moveTo>
                  <a:lnTo>
                    <a:pt x="42" y="13"/>
                  </a:lnTo>
                  <a:cubicBezTo>
                    <a:pt x="58" y="13"/>
                    <a:pt x="67" y="29"/>
                    <a:pt x="67" y="46"/>
                  </a:cubicBezTo>
                  <a:cubicBezTo>
                    <a:pt x="67" y="65"/>
                    <a:pt x="58" y="80"/>
                    <a:pt x="42" y="80"/>
                  </a:cubicBezTo>
                  <a:cubicBezTo>
                    <a:pt x="26" y="80"/>
                    <a:pt x="17" y="65"/>
                    <a:pt x="17" y="47"/>
                  </a:cubicBezTo>
                  <a:cubicBezTo>
                    <a:pt x="17" y="28"/>
                    <a:pt x="26" y="13"/>
                    <a:pt x="42" y="13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94" y="3950"/>
              <a:ext cx="69" cy="55"/>
            </a:xfrm>
            <a:custGeom>
              <a:avLst/>
              <a:gdLst/>
              <a:ahLst/>
              <a:cxnLst>
                <a:cxn ang="0">
                  <a:pos x="40" y="89"/>
                </a:cxn>
                <a:cxn ang="0">
                  <a:pos x="40" y="89"/>
                </a:cxn>
                <a:cxn ang="0">
                  <a:pos x="50" y="47"/>
                </a:cxn>
                <a:cxn ang="0">
                  <a:pos x="56" y="19"/>
                </a:cxn>
                <a:cxn ang="0">
                  <a:pos x="57" y="19"/>
                </a:cxn>
                <a:cxn ang="0">
                  <a:pos x="62" y="47"/>
                </a:cxn>
                <a:cxn ang="0">
                  <a:pos x="71" y="89"/>
                </a:cxn>
                <a:cxn ang="0">
                  <a:pos x="88" y="89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87" y="40"/>
                </a:cxn>
                <a:cxn ang="0">
                  <a:pos x="80" y="71"/>
                </a:cxn>
                <a:cxn ang="0">
                  <a:pos x="80" y="71"/>
                </a:cxn>
                <a:cxn ang="0">
                  <a:pos x="75" y="41"/>
                </a:cxn>
                <a:cxn ang="0">
                  <a:pos x="66" y="0"/>
                </a:cxn>
                <a:cxn ang="0">
                  <a:pos x="49" y="0"/>
                </a:cxn>
                <a:cxn ang="0">
                  <a:pos x="39" y="40"/>
                </a:cxn>
                <a:cxn ang="0">
                  <a:pos x="32" y="72"/>
                </a:cxn>
                <a:cxn ang="0">
                  <a:pos x="32" y="72"/>
                </a:cxn>
                <a:cxn ang="0">
                  <a:pos x="26" y="4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40" y="89"/>
                </a:cxn>
              </a:cxnLst>
              <a:rect l="0" t="0" r="r" b="b"/>
              <a:pathLst>
                <a:path w="112" h="89">
                  <a:moveTo>
                    <a:pt x="40" y="89"/>
                  </a:moveTo>
                  <a:lnTo>
                    <a:pt x="40" y="89"/>
                  </a:lnTo>
                  <a:lnTo>
                    <a:pt x="50" y="47"/>
                  </a:lnTo>
                  <a:cubicBezTo>
                    <a:pt x="53" y="37"/>
                    <a:pt x="55" y="28"/>
                    <a:pt x="56" y="19"/>
                  </a:cubicBezTo>
                  <a:lnTo>
                    <a:pt x="57" y="19"/>
                  </a:lnTo>
                  <a:cubicBezTo>
                    <a:pt x="58" y="28"/>
                    <a:pt x="59" y="37"/>
                    <a:pt x="62" y="47"/>
                  </a:cubicBezTo>
                  <a:lnTo>
                    <a:pt x="71" y="89"/>
                  </a:lnTo>
                  <a:lnTo>
                    <a:pt x="88" y="89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87" y="40"/>
                  </a:lnTo>
                  <a:cubicBezTo>
                    <a:pt x="84" y="51"/>
                    <a:pt x="82" y="61"/>
                    <a:pt x="80" y="71"/>
                  </a:cubicBezTo>
                  <a:lnTo>
                    <a:pt x="80" y="71"/>
                  </a:lnTo>
                  <a:cubicBezTo>
                    <a:pt x="79" y="62"/>
                    <a:pt x="77" y="52"/>
                    <a:pt x="75" y="41"/>
                  </a:cubicBezTo>
                  <a:lnTo>
                    <a:pt x="66" y="0"/>
                  </a:lnTo>
                  <a:lnTo>
                    <a:pt x="49" y="0"/>
                  </a:lnTo>
                  <a:lnTo>
                    <a:pt x="39" y="40"/>
                  </a:lnTo>
                  <a:cubicBezTo>
                    <a:pt x="36" y="52"/>
                    <a:pt x="34" y="62"/>
                    <a:pt x="32" y="72"/>
                  </a:cubicBezTo>
                  <a:lnTo>
                    <a:pt x="32" y="72"/>
                  </a:lnTo>
                  <a:cubicBezTo>
                    <a:pt x="31" y="63"/>
                    <a:pt x="29" y="51"/>
                    <a:pt x="26" y="40"/>
                  </a:cubicBezTo>
                  <a:lnTo>
                    <a:pt x="18" y="0"/>
                  </a:lnTo>
                  <a:lnTo>
                    <a:pt x="0" y="0"/>
                  </a:lnTo>
                  <a:lnTo>
                    <a:pt x="22" y="89"/>
                  </a:lnTo>
                  <a:lnTo>
                    <a:pt x="40" y="89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72" y="3950"/>
              <a:ext cx="33" cy="55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16" y="36"/>
                </a:cxn>
                <a:cxn ang="0">
                  <a:pos x="16" y="13"/>
                </a:cxn>
                <a:cxn ang="0">
                  <a:pos x="52" y="1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54" y="89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6"/>
                </a:cxn>
              </a:cxnLst>
              <a:rect l="0" t="0" r="r" b="b"/>
              <a:pathLst>
                <a:path w="54" h="89">
                  <a:moveTo>
                    <a:pt x="50" y="36"/>
                  </a:moveTo>
                  <a:lnTo>
                    <a:pt x="50" y="36"/>
                  </a:lnTo>
                  <a:lnTo>
                    <a:pt x="16" y="36"/>
                  </a:lnTo>
                  <a:lnTo>
                    <a:pt x="16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54" y="89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15" y="3949"/>
              <a:ext cx="39" cy="5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16" y="53"/>
                </a:cxn>
                <a:cxn ang="0">
                  <a:pos x="24" y="53"/>
                </a:cxn>
                <a:cxn ang="0">
                  <a:pos x="41" y="69"/>
                </a:cxn>
                <a:cxn ang="0">
                  <a:pos x="46" y="90"/>
                </a:cxn>
                <a:cxn ang="0">
                  <a:pos x="63" y="90"/>
                </a:cxn>
                <a:cxn ang="0">
                  <a:pos x="56" y="65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60" y="25"/>
                </a:cxn>
                <a:cxn ang="0">
                  <a:pos x="52" y="7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9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26" y="12"/>
                </a:cxn>
                <a:cxn ang="0">
                  <a:pos x="44" y="27"/>
                </a:cxn>
                <a:cxn ang="0">
                  <a:pos x="26" y="42"/>
                </a:cxn>
                <a:cxn ang="0">
                  <a:pos x="16" y="42"/>
                </a:cxn>
                <a:cxn ang="0">
                  <a:pos x="16" y="13"/>
                </a:cxn>
              </a:cxnLst>
              <a:rect l="0" t="0" r="r" b="b"/>
              <a:pathLst>
                <a:path w="63" h="90">
                  <a:moveTo>
                    <a:pt x="0" y="90"/>
                  </a:moveTo>
                  <a:lnTo>
                    <a:pt x="0" y="90"/>
                  </a:lnTo>
                  <a:lnTo>
                    <a:pt x="16" y="90"/>
                  </a:lnTo>
                  <a:lnTo>
                    <a:pt x="16" y="53"/>
                  </a:lnTo>
                  <a:lnTo>
                    <a:pt x="24" y="53"/>
                  </a:lnTo>
                  <a:cubicBezTo>
                    <a:pt x="34" y="54"/>
                    <a:pt x="38" y="57"/>
                    <a:pt x="41" y="69"/>
                  </a:cubicBezTo>
                  <a:cubicBezTo>
                    <a:pt x="43" y="80"/>
                    <a:pt x="45" y="88"/>
                    <a:pt x="46" y="90"/>
                  </a:cubicBezTo>
                  <a:lnTo>
                    <a:pt x="63" y="90"/>
                  </a:lnTo>
                  <a:cubicBezTo>
                    <a:pt x="62" y="87"/>
                    <a:pt x="59" y="76"/>
                    <a:pt x="56" y="65"/>
                  </a:cubicBezTo>
                  <a:cubicBezTo>
                    <a:pt x="54" y="57"/>
                    <a:pt x="50" y="50"/>
                    <a:pt x="44" y="48"/>
                  </a:cubicBezTo>
                  <a:lnTo>
                    <a:pt x="44" y="48"/>
                  </a:lnTo>
                  <a:cubicBezTo>
                    <a:pt x="52" y="45"/>
                    <a:pt x="60" y="37"/>
                    <a:pt x="60" y="25"/>
                  </a:cubicBezTo>
                  <a:cubicBezTo>
                    <a:pt x="60" y="18"/>
                    <a:pt x="57" y="11"/>
                    <a:pt x="52" y="7"/>
                  </a:cubicBezTo>
                  <a:cubicBezTo>
                    <a:pt x="46" y="2"/>
                    <a:pt x="38" y="0"/>
                    <a:pt x="25" y="0"/>
                  </a:cubicBezTo>
                  <a:cubicBezTo>
                    <a:pt x="15" y="0"/>
                    <a:pt x="6" y="1"/>
                    <a:pt x="0" y="2"/>
                  </a:cubicBezTo>
                  <a:lnTo>
                    <a:pt x="0" y="90"/>
                  </a:lnTo>
                  <a:close/>
                  <a:moveTo>
                    <a:pt x="16" y="13"/>
                  </a:moveTo>
                  <a:lnTo>
                    <a:pt x="16" y="13"/>
                  </a:lnTo>
                  <a:cubicBezTo>
                    <a:pt x="18" y="13"/>
                    <a:pt x="21" y="12"/>
                    <a:pt x="26" y="12"/>
                  </a:cubicBezTo>
                  <a:cubicBezTo>
                    <a:pt x="37" y="12"/>
                    <a:pt x="44" y="17"/>
                    <a:pt x="44" y="27"/>
                  </a:cubicBezTo>
                  <a:cubicBezTo>
                    <a:pt x="44" y="36"/>
                    <a:pt x="37" y="42"/>
                    <a:pt x="26" y="42"/>
                  </a:cubicBezTo>
                  <a:lnTo>
                    <a:pt x="16" y="4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93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7" y="37"/>
                </a:cxn>
                <a:cxn ang="0">
                  <a:pos x="17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7" y="76"/>
                </a:cxn>
                <a:cxn ang="0">
                  <a:pos x="17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7" y="37"/>
                  </a:lnTo>
                  <a:lnTo>
                    <a:pt x="17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7" y="76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333" y="4027"/>
              <a:ext cx="45" cy="57"/>
            </a:xfrm>
            <a:custGeom>
              <a:avLst/>
              <a:gdLst/>
              <a:ahLst/>
              <a:cxnLst>
                <a:cxn ang="0">
                  <a:pos x="74" y="90"/>
                </a:cxn>
                <a:cxn ang="0">
                  <a:pos x="74" y="90"/>
                </a:cxn>
                <a:cxn ang="0">
                  <a:pos x="46" y="44"/>
                </a:cxn>
                <a:cxn ang="0">
                  <a:pos x="73" y="0"/>
                </a:cxn>
                <a:cxn ang="0">
                  <a:pos x="54" y="0"/>
                </a:cxn>
                <a:cxn ang="0">
                  <a:pos x="44" y="19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29" y="19"/>
                </a:cxn>
                <a:cxn ang="0">
                  <a:pos x="20" y="0"/>
                </a:cxn>
                <a:cxn ang="0">
                  <a:pos x="1" y="0"/>
                </a:cxn>
                <a:cxn ang="0">
                  <a:pos x="27" y="44"/>
                </a:cxn>
                <a:cxn ang="0">
                  <a:pos x="0" y="90"/>
                </a:cxn>
                <a:cxn ang="0">
                  <a:pos x="19" y="90"/>
                </a:cxn>
                <a:cxn ang="0">
                  <a:pos x="28" y="72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45" y="72"/>
                </a:cxn>
                <a:cxn ang="0">
                  <a:pos x="55" y="90"/>
                </a:cxn>
                <a:cxn ang="0">
                  <a:pos x="74" y="90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lnTo>
                    <a:pt x="74" y="90"/>
                  </a:lnTo>
                  <a:lnTo>
                    <a:pt x="46" y="44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44" y="19"/>
                  </a:lnTo>
                  <a:cubicBezTo>
                    <a:pt x="41" y="24"/>
                    <a:pt x="40" y="28"/>
                    <a:pt x="37" y="34"/>
                  </a:cubicBezTo>
                  <a:lnTo>
                    <a:pt x="37" y="34"/>
                  </a:lnTo>
                  <a:cubicBezTo>
                    <a:pt x="34" y="29"/>
                    <a:pt x="32" y="24"/>
                    <a:pt x="29" y="19"/>
                  </a:cubicBezTo>
                  <a:lnTo>
                    <a:pt x="20" y="0"/>
                  </a:lnTo>
                  <a:lnTo>
                    <a:pt x="1" y="0"/>
                  </a:lnTo>
                  <a:lnTo>
                    <a:pt x="27" y="44"/>
                  </a:lnTo>
                  <a:lnTo>
                    <a:pt x="0" y="90"/>
                  </a:lnTo>
                  <a:lnTo>
                    <a:pt x="19" y="90"/>
                  </a:lnTo>
                  <a:lnTo>
                    <a:pt x="28" y="72"/>
                  </a:lnTo>
                  <a:cubicBezTo>
                    <a:pt x="31" y="65"/>
                    <a:pt x="34" y="60"/>
                    <a:pt x="36" y="55"/>
                  </a:cubicBezTo>
                  <a:lnTo>
                    <a:pt x="36" y="55"/>
                  </a:lnTo>
                  <a:cubicBezTo>
                    <a:pt x="39" y="60"/>
                    <a:pt x="41" y="65"/>
                    <a:pt x="45" y="72"/>
                  </a:cubicBezTo>
                  <a:lnTo>
                    <a:pt x="55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381" y="4027"/>
              <a:ext cx="43" cy="57"/>
            </a:xfrm>
            <a:custGeom>
              <a:avLst/>
              <a:gdLst/>
              <a:ahLst/>
              <a:cxnLst>
                <a:cxn ang="0">
                  <a:pos x="67" y="75"/>
                </a:cxn>
                <a:cxn ang="0">
                  <a:pos x="67" y="75"/>
                </a:cxn>
                <a:cxn ang="0">
                  <a:pos x="49" y="79"/>
                </a:cxn>
                <a:cxn ang="0">
                  <a:pos x="18" y="46"/>
                </a:cxn>
                <a:cxn ang="0">
                  <a:pos x="49" y="13"/>
                </a:cxn>
                <a:cxn ang="0">
                  <a:pos x="67" y="17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46" y="92"/>
                </a:cxn>
                <a:cxn ang="0">
                  <a:pos x="69" y="88"/>
                </a:cxn>
                <a:cxn ang="0">
                  <a:pos x="67" y="75"/>
                </a:cxn>
              </a:cxnLst>
              <a:rect l="0" t="0" r="r" b="b"/>
              <a:pathLst>
                <a:path w="70" h="92">
                  <a:moveTo>
                    <a:pt x="67" y="75"/>
                  </a:moveTo>
                  <a:lnTo>
                    <a:pt x="67" y="75"/>
                  </a:lnTo>
                  <a:cubicBezTo>
                    <a:pt x="62" y="77"/>
                    <a:pt x="55" y="79"/>
                    <a:pt x="49" y="79"/>
                  </a:cubicBezTo>
                  <a:cubicBezTo>
                    <a:pt x="29" y="79"/>
                    <a:pt x="18" y="66"/>
                    <a:pt x="18" y="46"/>
                  </a:cubicBezTo>
                  <a:cubicBezTo>
                    <a:pt x="18" y="25"/>
                    <a:pt x="31" y="13"/>
                    <a:pt x="49" y="13"/>
                  </a:cubicBezTo>
                  <a:cubicBezTo>
                    <a:pt x="56" y="13"/>
                    <a:pt x="62" y="15"/>
                    <a:pt x="67" y="17"/>
                  </a:cubicBezTo>
                  <a:lnTo>
                    <a:pt x="70" y="4"/>
                  </a:lnTo>
                  <a:cubicBezTo>
                    <a:pt x="67" y="2"/>
                    <a:pt x="59" y="0"/>
                    <a:pt x="48" y="0"/>
                  </a:cubicBezTo>
                  <a:cubicBezTo>
                    <a:pt x="21" y="0"/>
                    <a:pt x="0" y="17"/>
                    <a:pt x="0" y="47"/>
                  </a:cubicBezTo>
                  <a:cubicBezTo>
                    <a:pt x="0" y="74"/>
                    <a:pt x="18" y="92"/>
                    <a:pt x="46" y="92"/>
                  </a:cubicBezTo>
                  <a:cubicBezTo>
                    <a:pt x="57" y="92"/>
                    <a:pt x="66" y="90"/>
                    <a:pt x="69" y="88"/>
                  </a:cubicBezTo>
                  <a:lnTo>
                    <a:pt x="67" y="75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33" y="4027"/>
              <a:ext cx="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17" y="50"/>
                </a:cxn>
                <a:cxn ang="0">
                  <a:pos x="55" y="50"/>
                </a:cxn>
                <a:cxn ang="0">
                  <a:pos x="55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50"/>
                  </a:lnTo>
                  <a:lnTo>
                    <a:pt x="55" y="50"/>
                  </a:lnTo>
                  <a:lnTo>
                    <a:pt x="55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17" y="3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486" y="4027"/>
              <a:ext cx="48" cy="5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64"/>
                </a:cxn>
                <a:cxn ang="0">
                  <a:pos x="61" y="90"/>
                </a:cxn>
                <a:cxn ang="0">
                  <a:pos x="79" y="90"/>
                </a:cxn>
                <a:cxn ang="0">
                  <a:pos x="50" y="0"/>
                </a:cxn>
                <a:cxn ang="0">
                  <a:pos x="29" y="0"/>
                </a:cxn>
                <a:cxn ang="0">
                  <a:pos x="0" y="90"/>
                </a:cxn>
                <a:cxn ang="0">
                  <a:pos x="17" y="90"/>
                </a:cxn>
                <a:cxn ang="0">
                  <a:pos x="25" y="64"/>
                </a:cxn>
                <a:cxn ang="0">
                  <a:pos x="53" y="64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34" y="30"/>
                </a:cxn>
                <a:cxn ang="0">
                  <a:pos x="38" y="13"/>
                </a:cxn>
                <a:cxn ang="0">
                  <a:pos x="39" y="13"/>
                </a:cxn>
                <a:cxn ang="0">
                  <a:pos x="43" y="30"/>
                </a:cxn>
                <a:cxn ang="0">
                  <a:pos x="50" y="52"/>
                </a:cxn>
                <a:cxn ang="0">
                  <a:pos x="27" y="52"/>
                </a:cxn>
              </a:cxnLst>
              <a:rect l="0" t="0" r="r" b="b"/>
              <a:pathLst>
                <a:path w="79" h="90">
                  <a:moveTo>
                    <a:pt x="53" y="64"/>
                  </a:moveTo>
                  <a:lnTo>
                    <a:pt x="53" y="64"/>
                  </a:lnTo>
                  <a:lnTo>
                    <a:pt x="61" y="90"/>
                  </a:lnTo>
                  <a:lnTo>
                    <a:pt x="79" y="90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25" y="64"/>
                  </a:lnTo>
                  <a:lnTo>
                    <a:pt x="53" y="6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34" y="30"/>
                  </a:lnTo>
                  <a:cubicBezTo>
                    <a:pt x="36" y="25"/>
                    <a:pt x="37" y="18"/>
                    <a:pt x="38" y="13"/>
                  </a:cubicBezTo>
                  <a:lnTo>
                    <a:pt x="39" y="13"/>
                  </a:lnTo>
                  <a:cubicBezTo>
                    <a:pt x="40" y="18"/>
                    <a:pt x="42" y="24"/>
                    <a:pt x="43" y="30"/>
                  </a:cubicBezTo>
                  <a:lnTo>
                    <a:pt x="50" y="52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43" y="4027"/>
              <a:ext cx="43" cy="57"/>
            </a:xfrm>
            <a:custGeom>
              <a:avLst/>
              <a:gdLst/>
              <a:ahLst/>
              <a:cxnLst>
                <a:cxn ang="0">
                  <a:pos x="15" y="90"/>
                </a:cxn>
                <a:cxn ang="0">
                  <a:pos x="15" y="90"/>
                </a:cxn>
                <a:cxn ang="0">
                  <a:pos x="15" y="58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31" y="50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56" y="31"/>
                </a:cxn>
                <a:cxn ang="0">
                  <a:pos x="58" y="69"/>
                </a:cxn>
                <a:cxn ang="0">
                  <a:pos x="57" y="69"/>
                </a:cxn>
                <a:cxn ang="0">
                  <a:pos x="42" y="3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15" y="90"/>
                </a:cxn>
              </a:cxnLst>
              <a:rect l="0" t="0" r="r" b="b"/>
              <a:pathLst>
                <a:path w="71" h="90">
                  <a:moveTo>
                    <a:pt x="15" y="90"/>
                  </a:moveTo>
                  <a:lnTo>
                    <a:pt x="15" y="90"/>
                  </a:lnTo>
                  <a:lnTo>
                    <a:pt x="15" y="58"/>
                  </a:lnTo>
                  <a:cubicBezTo>
                    <a:pt x="15" y="43"/>
                    <a:pt x="15" y="31"/>
                    <a:pt x="14" y="20"/>
                  </a:cubicBezTo>
                  <a:lnTo>
                    <a:pt x="15" y="19"/>
                  </a:lnTo>
                  <a:cubicBezTo>
                    <a:pt x="19" y="29"/>
                    <a:pt x="25" y="40"/>
                    <a:pt x="31" y="50"/>
                  </a:cubicBezTo>
                  <a:lnTo>
                    <a:pt x="54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56" y="31"/>
                  </a:lnTo>
                  <a:cubicBezTo>
                    <a:pt x="56" y="45"/>
                    <a:pt x="56" y="57"/>
                    <a:pt x="58" y="69"/>
                  </a:cubicBezTo>
                  <a:lnTo>
                    <a:pt x="57" y="69"/>
                  </a:lnTo>
                  <a:cubicBezTo>
                    <a:pt x="53" y="59"/>
                    <a:pt x="48" y="49"/>
                    <a:pt x="42" y="39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97" y="4027"/>
              <a:ext cx="47" cy="57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6" y="41"/>
                </a:cxn>
                <a:cxn ang="0">
                  <a:pos x="44" y="41"/>
                </a:cxn>
                <a:cxn ang="0">
                  <a:pos x="44" y="54"/>
                </a:cxn>
                <a:cxn ang="0">
                  <a:pos x="60" y="54"/>
                </a:cxn>
                <a:cxn ang="0">
                  <a:pos x="60" y="77"/>
                </a:cxn>
                <a:cxn ang="0">
                  <a:pos x="48" y="78"/>
                </a:cxn>
                <a:cxn ang="0">
                  <a:pos x="17" y="46"/>
                </a:cxn>
                <a:cxn ang="0">
                  <a:pos x="49" y="14"/>
                </a:cxn>
                <a:cxn ang="0">
                  <a:pos x="70" y="18"/>
                </a:cxn>
                <a:cxn ang="0">
                  <a:pos x="73" y="4"/>
                </a:cxn>
                <a:cxn ang="0">
                  <a:pos x="49" y="0"/>
                </a:cxn>
                <a:cxn ang="0">
                  <a:pos x="0" y="47"/>
                </a:cxn>
                <a:cxn ang="0">
                  <a:pos x="12" y="80"/>
                </a:cxn>
                <a:cxn ang="0">
                  <a:pos x="47" y="92"/>
                </a:cxn>
                <a:cxn ang="0">
                  <a:pos x="76" y="87"/>
                </a:cxn>
                <a:cxn ang="0">
                  <a:pos x="76" y="41"/>
                </a:cxn>
              </a:cxnLst>
              <a:rect l="0" t="0" r="r" b="b"/>
              <a:pathLst>
                <a:path w="76" h="92">
                  <a:moveTo>
                    <a:pt x="76" y="41"/>
                  </a:moveTo>
                  <a:lnTo>
                    <a:pt x="76" y="41"/>
                  </a:lnTo>
                  <a:lnTo>
                    <a:pt x="44" y="41"/>
                  </a:lnTo>
                  <a:lnTo>
                    <a:pt x="44" y="54"/>
                  </a:lnTo>
                  <a:lnTo>
                    <a:pt x="60" y="54"/>
                  </a:lnTo>
                  <a:lnTo>
                    <a:pt x="60" y="77"/>
                  </a:lnTo>
                  <a:cubicBezTo>
                    <a:pt x="58" y="78"/>
                    <a:pt x="54" y="78"/>
                    <a:pt x="48" y="78"/>
                  </a:cubicBezTo>
                  <a:cubicBezTo>
                    <a:pt x="29" y="78"/>
                    <a:pt x="17" y="66"/>
                    <a:pt x="17" y="46"/>
                  </a:cubicBezTo>
                  <a:cubicBezTo>
                    <a:pt x="17" y="25"/>
                    <a:pt x="30" y="14"/>
                    <a:pt x="49" y="14"/>
                  </a:cubicBezTo>
                  <a:cubicBezTo>
                    <a:pt x="59" y="14"/>
                    <a:pt x="65" y="15"/>
                    <a:pt x="70" y="18"/>
                  </a:cubicBezTo>
                  <a:lnTo>
                    <a:pt x="73" y="4"/>
                  </a:lnTo>
                  <a:cubicBezTo>
                    <a:pt x="69" y="2"/>
                    <a:pt x="60" y="0"/>
                    <a:pt x="49" y="0"/>
                  </a:cubicBezTo>
                  <a:cubicBezTo>
                    <a:pt x="20" y="0"/>
                    <a:pt x="0" y="18"/>
                    <a:pt x="0" y="47"/>
                  </a:cubicBezTo>
                  <a:cubicBezTo>
                    <a:pt x="0" y="60"/>
                    <a:pt x="4" y="72"/>
                    <a:pt x="12" y="80"/>
                  </a:cubicBezTo>
                  <a:cubicBezTo>
                    <a:pt x="21" y="88"/>
                    <a:pt x="32" y="92"/>
                    <a:pt x="47" y="92"/>
                  </a:cubicBezTo>
                  <a:cubicBezTo>
                    <a:pt x="59" y="92"/>
                    <a:pt x="70" y="89"/>
                    <a:pt x="76" y="87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656" y="4027"/>
              <a:ext cx="33" cy="57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50" y="37"/>
                </a:cxn>
                <a:cxn ang="0">
                  <a:pos x="16" y="37"/>
                </a:cxn>
                <a:cxn ang="0">
                  <a:pos x="16" y="14"/>
                </a:cxn>
                <a:cxn ang="0">
                  <a:pos x="52" y="14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16" y="76"/>
                </a:cxn>
                <a:cxn ang="0">
                  <a:pos x="16" y="50"/>
                </a:cxn>
                <a:cxn ang="0">
                  <a:pos x="50" y="50"/>
                </a:cxn>
                <a:cxn ang="0">
                  <a:pos x="50" y="37"/>
                </a:cxn>
              </a:cxnLst>
              <a:rect l="0" t="0" r="r" b="b"/>
              <a:pathLst>
                <a:path w="54" h="90">
                  <a:moveTo>
                    <a:pt x="50" y="37"/>
                  </a:moveTo>
                  <a:lnTo>
                    <a:pt x="50" y="37"/>
                  </a:lnTo>
                  <a:lnTo>
                    <a:pt x="16" y="37"/>
                  </a:lnTo>
                  <a:lnTo>
                    <a:pt x="16" y="14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16" y="76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 28"/>
          <p:cNvGrpSpPr>
            <a:grpSpLocks noChangeAspect="1"/>
          </p:cNvGrpSpPr>
          <p:nvPr userDrawn="1"/>
        </p:nvGrpSpPr>
        <p:grpSpPr bwMode="auto">
          <a:xfrm>
            <a:off x="7423150" y="6265145"/>
            <a:ext cx="1257300" cy="215900"/>
            <a:chOff x="4676" y="3868"/>
            <a:chExt cx="792" cy="136"/>
          </a:xfrm>
        </p:grpSpPr>
        <p:sp>
          <p:nvSpPr>
            <p:cNvPr id="33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4676" y="3868"/>
              <a:ext cx="7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5013" y="3957"/>
              <a:ext cx="5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26"/>
                </a:cxn>
                <a:cxn ang="0">
                  <a:pos x="48" y="77"/>
                </a:cxn>
                <a:cxn ang="0">
                  <a:pos x="91" y="77"/>
                </a:cxn>
                <a:cxn ang="0">
                  <a:pos x="21" y="0"/>
                </a:cxn>
              </a:cxnLst>
              <a:rect l="0" t="0" r="r" b="b"/>
              <a:pathLst>
                <a:path w="91" h="77">
                  <a:moveTo>
                    <a:pt x="21" y="0"/>
                  </a:moveTo>
                  <a:lnTo>
                    <a:pt x="21" y="0"/>
                  </a:lnTo>
                  <a:lnTo>
                    <a:pt x="0" y="26"/>
                  </a:lnTo>
                  <a:cubicBezTo>
                    <a:pt x="21" y="51"/>
                    <a:pt x="38" y="69"/>
                    <a:pt x="48" y="77"/>
                  </a:cubicBezTo>
                  <a:lnTo>
                    <a:pt x="91" y="77"/>
                  </a:lnTo>
                  <a:cubicBezTo>
                    <a:pt x="68" y="58"/>
                    <a:pt x="44" y="30"/>
                    <a:pt x="21" y="0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4957" y="3869"/>
              <a:ext cx="50" cy="79"/>
            </a:xfrm>
            <a:custGeom>
              <a:avLst/>
              <a:gdLst/>
              <a:ahLst/>
              <a:cxnLst>
                <a:cxn ang="0">
                  <a:pos x="82" y="96"/>
                </a:cxn>
                <a:cxn ang="0">
                  <a:pos x="82" y="96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62" y="123"/>
                </a:cxn>
                <a:cxn ang="0">
                  <a:pos x="82" y="96"/>
                </a:cxn>
              </a:cxnLst>
              <a:rect l="0" t="0" r="r" b="b"/>
              <a:pathLst>
                <a:path w="82" h="123">
                  <a:moveTo>
                    <a:pt x="82" y="96"/>
                  </a:moveTo>
                  <a:lnTo>
                    <a:pt x="82" y="96"/>
                  </a:lnTo>
                  <a:cubicBezTo>
                    <a:pt x="60" y="62"/>
                    <a:pt x="44" y="32"/>
                    <a:pt x="35" y="0"/>
                  </a:cubicBezTo>
                  <a:lnTo>
                    <a:pt x="0" y="0"/>
                  </a:lnTo>
                  <a:cubicBezTo>
                    <a:pt x="13" y="45"/>
                    <a:pt x="35" y="86"/>
                    <a:pt x="62" y="123"/>
                  </a:cubicBezTo>
                  <a:cubicBezTo>
                    <a:pt x="69" y="115"/>
                    <a:pt x="76" y="106"/>
                    <a:pt x="82" y="96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5372" y="3869"/>
              <a:ext cx="100" cy="138"/>
            </a:xfrm>
            <a:custGeom>
              <a:avLst/>
              <a:gdLst/>
              <a:ahLst/>
              <a:cxnLst>
                <a:cxn ang="0">
                  <a:pos x="99" y="214"/>
                </a:cxn>
                <a:cxn ang="0">
                  <a:pos x="99" y="214"/>
                </a:cxn>
                <a:cxn ang="0">
                  <a:pos x="67" y="214"/>
                </a:cxn>
                <a:cxn ang="0">
                  <a:pos x="67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66" y="0"/>
                </a:cxn>
                <a:cxn ang="0">
                  <a:pos x="166" y="27"/>
                </a:cxn>
                <a:cxn ang="0">
                  <a:pos x="99" y="27"/>
                </a:cxn>
                <a:cxn ang="0">
                  <a:pos x="99" y="214"/>
                </a:cxn>
              </a:cxnLst>
              <a:rect l="0" t="0" r="r" b="b"/>
              <a:pathLst>
                <a:path w="166" h="214">
                  <a:moveTo>
                    <a:pt x="99" y="214"/>
                  </a:moveTo>
                  <a:lnTo>
                    <a:pt x="99" y="214"/>
                  </a:lnTo>
                  <a:lnTo>
                    <a:pt x="67" y="214"/>
                  </a:lnTo>
                  <a:lnTo>
                    <a:pt x="6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7"/>
                  </a:lnTo>
                  <a:lnTo>
                    <a:pt x="99" y="27"/>
                  </a:lnTo>
                  <a:lnTo>
                    <a:pt x="99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5074" y="3867"/>
              <a:ext cx="82" cy="143"/>
            </a:xfrm>
            <a:custGeom>
              <a:avLst/>
              <a:gdLst/>
              <a:ahLst/>
              <a:cxnLst>
                <a:cxn ang="0">
                  <a:pos x="59" y="221"/>
                </a:cxn>
                <a:cxn ang="0">
                  <a:pos x="59" y="221"/>
                </a:cxn>
                <a:cxn ang="0">
                  <a:pos x="27" y="217"/>
                </a:cxn>
                <a:cxn ang="0">
                  <a:pos x="1" y="207"/>
                </a:cxn>
                <a:cxn ang="0">
                  <a:pos x="0" y="206"/>
                </a:cxn>
                <a:cxn ang="0">
                  <a:pos x="8" y="179"/>
                </a:cxn>
                <a:cxn ang="0">
                  <a:pos x="10" y="180"/>
                </a:cxn>
                <a:cxn ang="0">
                  <a:pos x="61" y="194"/>
                </a:cxn>
                <a:cxn ang="0">
                  <a:pos x="93" y="185"/>
                </a:cxn>
                <a:cxn ang="0">
                  <a:pos x="105" y="160"/>
                </a:cxn>
                <a:cxn ang="0">
                  <a:pos x="95" y="137"/>
                </a:cxn>
                <a:cxn ang="0">
                  <a:pos x="64" y="120"/>
                </a:cxn>
                <a:cxn ang="0">
                  <a:pos x="19" y="95"/>
                </a:cxn>
                <a:cxn ang="0">
                  <a:pos x="5" y="59"/>
                </a:cxn>
                <a:cxn ang="0">
                  <a:pos x="25" y="15"/>
                </a:cxn>
                <a:cxn ang="0">
                  <a:pos x="78" y="0"/>
                </a:cxn>
                <a:cxn ang="0">
                  <a:pos x="127" y="10"/>
                </a:cxn>
                <a:cxn ang="0">
                  <a:pos x="128" y="10"/>
                </a:cxn>
                <a:cxn ang="0">
                  <a:pos x="120" y="37"/>
                </a:cxn>
                <a:cxn ang="0">
                  <a:pos x="118" y="36"/>
                </a:cxn>
                <a:cxn ang="0">
                  <a:pos x="77" y="26"/>
                </a:cxn>
                <a:cxn ang="0">
                  <a:pos x="48" y="34"/>
                </a:cxn>
                <a:cxn ang="0">
                  <a:pos x="37" y="55"/>
                </a:cxn>
                <a:cxn ang="0">
                  <a:pos x="46" y="76"/>
                </a:cxn>
                <a:cxn ang="0">
                  <a:pos x="80" y="94"/>
                </a:cxn>
                <a:cxn ang="0">
                  <a:pos x="124" y="120"/>
                </a:cxn>
                <a:cxn ang="0">
                  <a:pos x="137" y="158"/>
                </a:cxn>
                <a:cxn ang="0">
                  <a:pos x="116" y="204"/>
                </a:cxn>
                <a:cxn ang="0">
                  <a:pos x="59" y="221"/>
                </a:cxn>
              </a:cxnLst>
              <a:rect l="0" t="0" r="r" b="b"/>
              <a:pathLst>
                <a:path w="137" h="221">
                  <a:moveTo>
                    <a:pt x="59" y="221"/>
                  </a:moveTo>
                  <a:lnTo>
                    <a:pt x="59" y="221"/>
                  </a:lnTo>
                  <a:cubicBezTo>
                    <a:pt x="49" y="221"/>
                    <a:pt x="38" y="220"/>
                    <a:pt x="27" y="217"/>
                  </a:cubicBezTo>
                  <a:cubicBezTo>
                    <a:pt x="17" y="215"/>
                    <a:pt x="8" y="211"/>
                    <a:pt x="1" y="207"/>
                  </a:cubicBezTo>
                  <a:lnTo>
                    <a:pt x="0" y="206"/>
                  </a:lnTo>
                  <a:lnTo>
                    <a:pt x="8" y="179"/>
                  </a:lnTo>
                  <a:lnTo>
                    <a:pt x="10" y="180"/>
                  </a:lnTo>
                  <a:cubicBezTo>
                    <a:pt x="26" y="189"/>
                    <a:pt x="43" y="194"/>
                    <a:pt x="61" y="194"/>
                  </a:cubicBezTo>
                  <a:cubicBezTo>
                    <a:pt x="75" y="194"/>
                    <a:pt x="85" y="191"/>
                    <a:pt x="93" y="185"/>
                  </a:cubicBezTo>
                  <a:cubicBezTo>
                    <a:pt x="101" y="179"/>
                    <a:pt x="105" y="170"/>
                    <a:pt x="105" y="160"/>
                  </a:cubicBezTo>
                  <a:cubicBezTo>
                    <a:pt x="105" y="151"/>
                    <a:pt x="102" y="143"/>
                    <a:pt x="95" y="137"/>
                  </a:cubicBezTo>
                  <a:cubicBezTo>
                    <a:pt x="89" y="131"/>
                    <a:pt x="79" y="126"/>
                    <a:pt x="64" y="120"/>
                  </a:cubicBezTo>
                  <a:cubicBezTo>
                    <a:pt x="44" y="113"/>
                    <a:pt x="29" y="105"/>
                    <a:pt x="19" y="95"/>
                  </a:cubicBezTo>
                  <a:cubicBezTo>
                    <a:pt x="10" y="85"/>
                    <a:pt x="5" y="73"/>
                    <a:pt x="5" y="59"/>
                  </a:cubicBezTo>
                  <a:cubicBezTo>
                    <a:pt x="5" y="41"/>
                    <a:pt x="12" y="27"/>
                    <a:pt x="25" y="15"/>
                  </a:cubicBezTo>
                  <a:cubicBezTo>
                    <a:pt x="39" y="4"/>
                    <a:pt x="57" y="0"/>
                    <a:pt x="78" y="0"/>
                  </a:cubicBezTo>
                  <a:cubicBezTo>
                    <a:pt x="98" y="0"/>
                    <a:pt x="115" y="2"/>
                    <a:pt x="127" y="10"/>
                  </a:cubicBezTo>
                  <a:lnTo>
                    <a:pt x="128" y="10"/>
                  </a:lnTo>
                  <a:lnTo>
                    <a:pt x="120" y="37"/>
                  </a:lnTo>
                  <a:lnTo>
                    <a:pt x="118" y="36"/>
                  </a:lnTo>
                  <a:cubicBezTo>
                    <a:pt x="106" y="29"/>
                    <a:pt x="92" y="26"/>
                    <a:pt x="77" y="26"/>
                  </a:cubicBezTo>
                  <a:cubicBezTo>
                    <a:pt x="64" y="26"/>
                    <a:pt x="54" y="29"/>
                    <a:pt x="48" y="34"/>
                  </a:cubicBezTo>
                  <a:cubicBezTo>
                    <a:pt x="41" y="40"/>
                    <a:pt x="37" y="47"/>
                    <a:pt x="37" y="55"/>
                  </a:cubicBezTo>
                  <a:cubicBezTo>
                    <a:pt x="37" y="64"/>
                    <a:pt x="40" y="70"/>
                    <a:pt x="46" y="76"/>
                  </a:cubicBezTo>
                  <a:cubicBezTo>
                    <a:pt x="52" y="82"/>
                    <a:pt x="64" y="88"/>
                    <a:pt x="80" y="94"/>
                  </a:cubicBezTo>
                  <a:cubicBezTo>
                    <a:pt x="101" y="102"/>
                    <a:pt x="115" y="110"/>
                    <a:pt x="124" y="120"/>
                  </a:cubicBezTo>
                  <a:cubicBezTo>
                    <a:pt x="133" y="130"/>
                    <a:pt x="137" y="143"/>
                    <a:pt x="137" y="158"/>
                  </a:cubicBezTo>
                  <a:cubicBezTo>
                    <a:pt x="137" y="176"/>
                    <a:pt x="130" y="192"/>
                    <a:pt x="116" y="204"/>
                  </a:cubicBezTo>
                  <a:cubicBezTo>
                    <a:pt x="103" y="215"/>
                    <a:pt x="84" y="221"/>
                    <a:pt x="59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4676" y="3869"/>
              <a:ext cx="76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127" y="214"/>
                </a:cxn>
                <a:cxn ang="0">
                  <a:pos x="127" y="187"/>
                </a:cxn>
                <a:cxn ang="0">
                  <a:pos x="31" y="187"/>
                </a:cxn>
                <a:cxn ang="0">
                  <a:pos x="31" y="116"/>
                </a:cxn>
                <a:cxn ang="0">
                  <a:pos x="117" y="116"/>
                </a:cxn>
                <a:cxn ang="0">
                  <a:pos x="117" y="89"/>
                </a:cxn>
                <a:cxn ang="0">
                  <a:pos x="31" y="89"/>
                </a:cxn>
                <a:cxn ang="0">
                  <a:pos x="31" y="27"/>
                </a:cxn>
                <a:cxn ang="0">
                  <a:pos x="121" y="27"/>
                </a:cxn>
                <a:cxn ang="0">
                  <a:pos x="121" y="0"/>
                </a:cxn>
                <a:cxn ang="0">
                  <a:pos x="0" y="0"/>
                </a:cxn>
              </a:cxnLst>
              <a:rect l="0" t="0" r="r" b="b"/>
              <a:pathLst>
                <a:path w="127" h="214">
                  <a:moveTo>
                    <a:pt x="0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27" y="214"/>
                  </a:lnTo>
                  <a:lnTo>
                    <a:pt x="127" y="187"/>
                  </a:lnTo>
                  <a:lnTo>
                    <a:pt x="31" y="187"/>
                  </a:lnTo>
                  <a:lnTo>
                    <a:pt x="31" y="116"/>
                  </a:lnTo>
                  <a:lnTo>
                    <a:pt x="117" y="116"/>
                  </a:lnTo>
                  <a:lnTo>
                    <a:pt x="117" y="89"/>
                  </a:lnTo>
                  <a:lnTo>
                    <a:pt x="31" y="89"/>
                  </a:lnTo>
                  <a:lnTo>
                    <a:pt x="31" y="27"/>
                  </a:lnTo>
                  <a:lnTo>
                    <a:pt x="121" y="27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4870" y="3869"/>
              <a:ext cx="76" cy="138"/>
            </a:xfrm>
            <a:custGeom>
              <a:avLst/>
              <a:gdLst/>
              <a:ahLst/>
              <a:cxnLst>
                <a:cxn ang="0">
                  <a:pos x="127" y="214"/>
                </a:cxn>
                <a:cxn ang="0">
                  <a:pos x="127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27"/>
                </a:cxn>
                <a:cxn ang="0">
                  <a:pos x="32" y="27"/>
                </a:cxn>
                <a:cxn ang="0">
                  <a:pos x="32" y="89"/>
                </a:cxn>
                <a:cxn ang="0">
                  <a:pos x="117" y="89"/>
                </a:cxn>
                <a:cxn ang="0">
                  <a:pos x="117" y="116"/>
                </a:cxn>
                <a:cxn ang="0">
                  <a:pos x="32" y="116"/>
                </a:cxn>
                <a:cxn ang="0">
                  <a:pos x="32" y="187"/>
                </a:cxn>
                <a:cxn ang="0">
                  <a:pos x="127" y="187"/>
                </a:cxn>
                <a:cxn ang="0">
                  <a:pos x="127" y="214"/>
                </a:cxn>
              </a:cxnLst>
              <a:rect l="0" t="0" r="r" b="b"/>
              <a:pathLst>
                <a:path w="127" h="214">
                  <a:moveTo>
                    <a:pt x="127" y="214"/>
                  </a:moveTo>
                  <a:lnTo>
                    <a:pt x="12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32" y="27"/>
                  </a:lnTo>
                  <a:lnTo>
                    <a:pt x="32" y="89"/>
                  </a:lnTo>
                  <a:lnTo>
                    <a:pt x="117" y="89"/>
                  </a:lnTo>
                  <a:lnTo>
                    <a:pt x="117" y="116"/>
                  </a:lnTo>
                  <a:lnTo>
                    <a:pt x="32" y="116"/>
                  </a:lnTo>
                  <a:lnTo>
                    <a:pt x="32" y="187"/>
                  </a:lnTo>
                  <a:lnTo>
                    <a:pt x="127" y="187"/>
                  </a:lnTo>
                  <a:lnTo>
                    <a:pt x="127" y="214"/>
                  </a:ln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5269" y="3867"/>
              <a:ext cx="103" cy="143"/>
            </a:xfrm>
            <a:custGeom>
              <a:avLst/>
              <a:gdLst/>
              <a:ahLst/>
              <a:cxnLst>
                <a:cxn ang="0">
                  <a:pos x="86" y="27"/>
                </a:cxn>
                <a:cxn ang="0">
                  <a:pos x="86" y="27"/>
                </a:cxn>
                <a:cxn ang="0">
                  <a:pos x="48" y="43"/>
                </a:cxn>
                <a:cxn ang="0">
                  <a:pos x="31" y="110"/>
                </a:cxn>
                <a:cxn ang="0">
                  <a:pos x="48" y="178"/>
                </a:cxn>
                <a:cxn ang="0">
                  <a:pos x="86" y="193"/>
                </a:cxn>
                <a:cxn ang="0">
                  <a:pos x="123" y="178"/>
                </a:cxn>
                <a:cxn ang="0">
                  <a:pos x="141" y="110"/>
                </a:cxn>
                <a:cxn ang="0">
                  <a:pos x="123" y="43"/>
                </a:cxn>
                <a:cxn ang="0">
                  <a:pos x="86" y="27"/>
                </a:cxn>
                <a:cxn ang="0">
                  <a:pos x="86" y="221"/>
                </a:cxn>
                <a:cxn ang="0">
                  <a:pos x="86" y="221"/>
                </a:cxn>
                <a:cxn ang="0">
                  <a:pos x="28" y="198"/>
                </a:cxn>
                <a:cxn ang="0">
                  <a:pos x="0" y="110"/>
                </a:cxn>
                <a:cxn ang="0">
                  <a:pos x="28" y="22"/>
                </a:cxn>
                <a:cxn ang="0">
                  <a:pos x="86" y="0"/>
                </a:cxn>
                <a:cxn ang="0">
                  <a:pos x="144" y="22"/>
                </a:cxn>
                <a:cxn ang="0">
                  <a:pos x="172" y="110"/>
                </a:cxn>
                <a:cxn ang="0">
                  <a:pos x="144" y="198"/>
                </a:cxn>
                <a:cxn ang="0">
                  <a:pos x="86" y="221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lnTo>
                    <a:pt x="86" y="27"/>
                  </a:lnTo>
                  <a:cubicBezTo>
                    <a:pt x="72" y="27"/>
                    <a:pt x="58" y="33"/>
                    <a:pt x="48" y="43"/>
                  </a:cubicBezTo>
                  <a:cubicBezTo>
                    <a:pt x="32" y="60"/>
                    <a:pt x="31" y="86"/>
                    <a:pt x="31" y="110"/>
                  </a:cubicBezTo>
                  <a:cubicBezTo>
                    <a:pt x="31" y="134"/>
                    <a:pt x="32" y="161"/>
                    <a:pt x="48" y="178"/>
                  </a:cubicBezTo>
                  <a:cubicBezTo>
                    <a:pt x="58" y="188"/>
                    <a:pt x="72" y="193"/>
                    <a:pt x="86" y="193"/>
                  </a:cubicBezTo>
                  <a:cubicBezTo>
                    <a:pt x="100" y="193"/>
                    <a:pt x="114" y="188"/>
                    <a:pt x="123" y="178"/>
                  </a:cubicBezTo>
                  <a:cubicBezTo>
                    <a:pt x="140" y="161"/>
                    <a:pt x="141" y="134"/>
                    <a:pt x="141" y="110"/>
                  </a:cubicBezTo>
                  <a:cubicBezTo>
                    <a:pt x="141" y="86"/>
                    <a:pt x="140" y="60"/>
                    <a:pt x="123" y="43"/>
                  </a:cubicBezTo>
                  <a:cubicBezTo>
                    <a:pt x="114" y="33"/>
                    <a:pt x="100" y="27"/>
                    <a:pt x="86" y="27"/>
                  </a:cubicBezTo>
                  <a:close/>
                  <a:moveTo>
                    <a:pt x="86" y="221"/>
                  </a:moveTo>
                  <a:lnTo>
                    <a:pt x="86" y="221"/>
                  </a:lnTo>
                  <a:cubicBezTo>
                    <a:pt x="64" y="221"/>
                    <a:pt x="43" y="213"/>
                    <a:pt x="28" y="198"/>
                  </a:cubicBezTo>
                  <a:cubicBezTo>
                    <a:pt x="4" y="175"/>
                    <a:pt x="0" y="142"/>
                    <a:pt x="0" y="110"/>
                  </a:cubicBezTo>
                  <a:cubicBezTo>
                    <a:pt x="0" y="78"/>
                    <a:pt x="4" y="46"/>
                    <a:pt x="28" y="22"/>
                  </a:cubicBezTo>
                  <a:cubicBezTo>
                    <a:pt x="43" y="7"/>
                    <a:pt x="64" y="0"/>
                    <a:pt x="86" y="0"/>
                  </a:cubicBezTo>
                  <a:cubicBezTo>
                    <a:pt x="108" y="0"/>
                    <a:pt x="129" y="7"/>
                    <a:pt x="144" y="22"/>
                  </a:cubicBezTo>
                  <a:cubicBezTo>
                    <a:pt x="168" y="46"/>
                    <a:pt x="172" y="78"/>
                    <a:pt x="172" y="110"/>
                  </a:cubicBezTo>
                  <a:cubicBezTo>
                    <a:pt x="172" y="142"/>
                    <a:pt x="168" y="175"/>
                    <a:pt x="144" y="198"/>
                  </a:cubicBezTo>
                  <a:cubicBezTo>
                    <a:pt x="129" y="213"/>
                    <a:pt x="108" y="221"/>
                    <a:pt x="86" y="221"/>
                  </a:cubicBez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4769" y="3869"/>
              <a:ext cx="86" cy="138"/>
            </a:xfrm>
            <a:custGeom>
              <a:avLst/>
              <a:gdLst/>
              <a:ahLst/>
              <a:cxnLst>
                <a:cxn ang="0">
                  <a:pos x="72" y="104"/>
                </a:cxn>
                <a:cxn ang="0">
                  <a:pos x="72" y="104"/>
                </a:cxn>
                <a:cxn ang="0">
                  <a:pos x="31" y="104"/>
                </a:cxn>
                <a:cxn ang="0">
                  <a:pos x="31" y="28"/>
                </a:cxn>
                <a:cxn ang="0">
                  <a:pos x="72" y="28"/>
                </a:cxn>
                <a:cxn ang="0">
                  <a:pos x="112" y="65"/>
                </a:cxn>
                <a:cxn ang="0">
                  <a:pos x="72" y="104"/>
                </a:cxn>
                <a:cxn ang="0">
                  <a:pos x="127" y="19"/>
                </a:cxn>
                <a:cxn ang="0">
                  <a:pos x="127" y="19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214"/>
                </a:cxn>
                <a:cxn ang="0">
                  <a:pos x="31" y="214"/>
                </a:cxn>
                <a:cxn ang="0">
                  <a:pos x="31" y="133"/>
                </a:cxn>
                <a:cxn ang="0">
                  <a:pos x="73" y="133"/>
                </a:cxn>
                <a:cxn ang="0">
                  <a:pos x="126" y="115"/>
                </a:cxn>
                <a:cxn ang="0">
                  <a:pos x="144" y="65"/>
                </a:cxn>
                <a:cxn ang="0">
                  <a:pos x="127" y="19"/>
                </a:cxn>
              </a:cxnLst>
              <a:rect l="0" t="0" r="r" b="b"/>
              <a:pathLst>
                <a:path w="144" h="214">
                  <a:moveTo>
                    <a:pt x="72" y="104"/>
                  </a:moveTo>
                  <a:lnTo>
                    <a:pt x="72" y="104"/>
                  </a:lnTo>
                  <a:lnTo>
                    <a:pt x="31" y="104"/>
                  </a:lnTo>
                  <a:lnTo>
                    <a:pt x="31" y="28"/>
                  </a:lnTo>
                  <a:lnTo>
                    <a:pt x="72" y="28"/>
                  </a:lnTo>
                  <a:cubicBezTo>
                    <a:pt x="98" y="28"/>
                    <a:pt x="112" y="41"/>
                    <a:pt x="112" y="65"/>
                  </a:cubicBezTo>
                  <a:cubicBezTo>
                    <a:pt x="112" y="92"/>
                    <a:pt x="100" y="104"/>
                    <a:pt x="72" y="104"/>
                  </a:cubicBezTo>
                  <a:close/>
                  <a:moveTo>
                    <a:pt x="127" y="19"/>
                  </a:moveTo>
                  <a:lnTo>
                    <a:pt x="127" y="19"/>
                  </a:lnTo>
                  <a:cubicBezTo>
                    <a:pt x="115" y="6"/>
                    <a:pt x="97" y="0"/>
                    <a:pt x="72" y="0"/>
                  </a:cubicBezTo>
                  <a:lnTo>
                    <a:pt x="0" y="0"/>
                  </a:lnTo>
                  <a:lnTo>
                    <a:pt x="0" y="214"/>
                  </a:lnTo>
                  <a:lnTo>
                    <a:pt x="31" y="214"/>
                  </a:lnTo>
                  <a:lnTo>
                    <a:pt x="31" y="133"/>
                  </a:lnTo>
                  <a:lnTo>
                    <a:pt x="73" y="133"/>
                  </a:lnTo>
                  <a:cubicBezTo>
                    <a:pt x="96" y="133"/>
                    <a:pt x="114" y="127"/>
                    <a:pt x="126" y="115"/>
                  </a:cubicBezTo>
                  <a:cubicBezTo>
                    <a:pt x="138" y="103"/>
                    <a:pt x="144" y="86"/>
                    <a:pt x="144" y="65"/>
                  </a:cubicBezTo>
                  <a:cubicBezTo>
                    <a:pt x="144" y="47"/>
                    <a:pt x="138" y="31"/>
                    <a:pt x="127" y="19"/>
                  </a:cubicBezTo>
                  <a:close/>
                </a:path>
              </a:pathLst>
            </a:custGeom>
            <a:solidFill>
              <a:srgbClr val="3030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5172" y="3869"/>
              <a:ext cx="87" cy="138"/>
            </a:xfrm>
            <a:custGeom>
              <a:avLst/>
              <a:gdLst/>
              <a:ahLst/>
              <a:cxnLst>
                <a:cxn ang="0">
                  <a:pos x="31" y="104"/>
                </a:cxn>
                <a:cxn ang="0">
                  <a:pos x="31" y="104"/>
                </a:cxn>
                <a:cxn ang="0">
                  <a:pos x="72" y="104"/>
                </a:cxn>
                <a:cxn ang="0">
                  <a:pos x="112" y="65"/>
                </a:cxn>
                <a:cxn ang="0">
                  <a:pos x="71" y="28"/>
                </a:cxn>
                <a:cxn ang="0">
                  <a:pos x="31" y="28"/>
                </a:cxn>
                <a:cxn ang="0">
                  <a:pos x="31" y="104"/>
                </a:cxn>
                <a:cxn ang="0">
                  <a:pos x="31" y="214"/>
                </a:cxn>
                <a:cxn ang="0">
                  <a:pos x="31" y="214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127" y="19"/>
                </a:cxn>
                <a:cxn ang="0">
                  <a:pos x="144" y="65"/>
                </a:cxn>
                <a:cxn ang="0">
                  <a:pos x="126" y="115"/>
                </a:cxn>
                <a:cxn ang="0">
                  <a:pos x="72" y="133"/>
                </a:cxn>
                <a:cxn ang="0">
                  <a:pos x="31" y="133"/>
                </a:cxn>
                <a:cxn ang="0">
                  <a:pos x="31" y="214"/>
                </a:cxn>
              </a:cxnLst>
              <a:rect l="0" t="0" r="r" b="b"/>
              <a:pathLst>
                <a:path w="144" h="214">
                  <a:moveTo>
                    <a:pt x="31" y="104"/>
                  </a:moveTo>
                  <a:lnTo>
                    <a:pt x="31" y="104"/>
                  </a:lnTo>
                  <a:lnTo>
                    <a:pt x="72" y="104"/>
                  </a:lnTo>
                  <a:cubicBezTo>
                    <a:pt x="99" y="104"/>
                    <a:pt x="112" y="92"/>
                    <a:pt x="112" y="65"/>
                  </a:cubicBezTo>
                  <a:cubicBezTo>
                    <a:pt x="112" y="41"/>
                    <a:pt x="98" y="28"/>
                    <a:pt x="71" y="28"/>
                  </a:cubicBezTo>
                  <a:lnTo>
                    <a:pt x="31" y="28"/>
                  </a:lnTo>
                  <a:lnTo>
                    <a:pt x="31" y="104"/>
                  </a:lnTo>
                  <a:close/>
                  <a:moveTo>
                    <a:pt x="31" y="214"/>
                  </a:moveTo>
                  <a:lnTo>
                    <a:pt x="31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96" y="0"/>
                    <a:pt x="115" y="6"/>
                    <a:pt x="127" y="19"/>
                  </a:cubicBezTo>
                  <a:cubicBezTo>
                    <a:pt x="138" y="31"/>
                    <a:pt x="144" y="47"/>
                    <a:pt x="144" y="65"/>
                  </a:cubicBezTo>
                  <a:cubicBezTo>
                    <a:pt x="144" y="86"/>
                    <a:pt x="138" y="103"/>
                    <a:pt x="126" y="115"/>
                  </a:cubicBezTo>
                  <a:cubicBezTo>
                    <a:pt x="113" y="127"/>
                    <a:pt x="96" y="133"/>
                    <a:pt x="72" y="133"/>
                  </a:cubicBezTo>
                  <a:lnTo>
                    <a:pt x="31" y="133"/>
                  </a:lnTo>
                  <a:lnTo>
                    <a:pt x="31" y="214"/>
                  </a:lnTo>
                  <a:close/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4958" y="3869"/>
              <a:ext cx="110" cy="138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11" y="137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90" y="112"/>
                </a:cxn>
                <a:cxn ang="0">
                  <a:pos x="71" y="138"/>
                </a:cxn>
                <a:cxn ang="0">
                  <a:pos x="0" y="214"/>
                </a:cxn>
                <a:cxn ang="0">
                  <a:pos x="25" y="214"/>
                </a:cxn>
                <a:cxn ang="0">
                  <a:pos x="41" y="214"/>
                </a:cxn>
                <a:cxn ang="0">
                  <a:pos x="90" y="163"/>
                </a:cxn>
              </a:cxnLst>
              <a:rect l="0" t="0" r="r" b="b"/>
              <a:pathLst>
                <a:path w="182" h="214">
                  <a:moveTo>
                    <a:pt x="111" y="137"/>
                  </a:moveTo>
                  <a:lnTo>
                    <a:pt x="111" y="137"/>
                  </a:lnTo>
                  <a:cubicBezTo>
                    <a:pt x="140" y="97"/>
                    <a:pt x="168" y="50"/>
                    <a:pt x="182" y="0"/>
                  </a:cubicBezTo>
                  <a:lnTo>
                    <a:pt x="166" y="0"/>
                  </a:lnTo>
                  <a:lnTo>
                    <a:pt x="148" y="0"/>
                  </a:lnTo>
                  <a:cubicBezTo>
                    <a:pt x="137" y="35"/>
                    <a:pt x="116" y="75"/>
                    <a:pt x="90" y="112"/>
                  </a:cubicBezTo>
                  <a:cubicBezTo>
                    <a:pt x="84" y="121"/>
                    <a:pt x="78" y="130"/>
                    <a:pt x="71" y="138"/>
                  </a:cubicBezTo>
                  <a:cubicBezTo>
                    <a:pt x="48" y="169"/>
                    <a:pt x="22" y="195"/>
                    <a:pt x="0" y="214"/>
                  </a:cubicBezTo>
                  <a:lnTo>
                    <a:pt x="25" y="214"/>
                  </a:lnTo>
                  <a:lnTo>
                    <a:pt x="41" y="214"/>
                  </a:lnTo>
                  <a:cubicBezTo>
                    <a:pt x="51" y="206"/>
                    <a:pt x="69" y="188"/>
                    <a:pt x="90" y="163"/>
                  </a:cubicBezTo>
                </a:path>
              </a:pathLst>
            </a:custGeom>
            <a:solidFill>
              <a:srgbClr val="F15C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5595" y="1557861"/>
            <a:ext cx="8317452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6642556"/>
            <a:ext cx="9144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fld id="{E1FDB048-34BE-4635-BB99-6AF7D063A4AE}" type="slidenum">
              <a:rPr lang="en-US" sz="80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7" r:id="rId2"/>
    <p:sldLayoutId id="2147483698" r:id="rId3"/>
    <p:sldLayoutId id="2147483664" r:id="rId4"/>
    <p:sldLayoutId id="2147483701" r:id="rId5"/>
    <p:sldLayoutId id="2147483690" r:id="rId6"/>
    <p:sldLayoutId id="2147483693" r:id="rId7"/>
    <p:sldLayoutId id="2147483683" r:id="rId8"/>
    <p:sldLayoutId id="2147483700" r:id="rId9"/>
    <p:sldLayoutId id="2147483674" r:id="rId10"/>
    <p:sldLayoutId id="2147483692" r:id="rId11"/>
    <p:sldLayoutId id="2147483705" r:id="rId12"/>
    <p:sldLayoutId id="214748370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/>
              <a:t>The Value of Flexibility*</a:t>
            </a:r>
            <a:endParaRPr lang="en-US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-3107267" y="58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313131"/>
              </a:solidFill>
              <a:latin typeface="Arial"/>
            </a:endParaRPr>
          </a:p>
        </p:txBody>
      </p:sp>
      <p:sp>
        <p:nvSpPr>
          <p:cNvPr id="5" name="Inhaltsplatzhalter 7"/>
          <p:cNvSpPr txBox="1">
            <a:spLocks/>
          </p:cNvSpPr>
          <p:nvPr/>
        </p:nvSpPr>
        <p:spPr>
          <a:xfrm>
            <a:off x="369348" y="4363195"/>
            <a:ext cx="8317452" cy="126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4572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EPEX SPOT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, Dr. Philippe Vassilopoulos</a:t>
            </a:r>
          </a:p>
          <a:p>
            <a:pPr defTabSz="4572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02/12/2016</a:t>
            </a:r>
          </a:p>
          <a:p>
            <a:pPr defTabSz="4572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*Based on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Value of Flexibility in Power 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”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lang="fr-FR" sz="1600" dirty="0" smtClean="0">
                <a:solidFill>
                  <a:srgbClr val="FFFFFF"/>
                </a:solidFill>
                <a:latin typeface="Arial"/>
                <a:cs typeface="Arial"/>
              </a:rPr>
              <a:t>Stephane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GOUTTE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Philippe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VASSILOPOULOS, </a:t>
            </a: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14, </a:t>
            </a:r>
            <a:r>
              <a:rPr lang="fr-FR" sz="1600" dirty="0" smtClean="0">
                <a:solidFill>
                  <a:srgbClr val="FFFFFF"/>
                </a:solidFill>
                <a:latin typeface="Arial"/>
                <a:cs typeface="Arial"/>
              </a:rPr>
              <a:t>2016 (</a:t>
            </a:r>
            <a:r>
              <a:rPr lang="fr-FR" sz="1600" dirty="0" err="1" smtClean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lang="fr-FR" sz="1600" dirty="0" smtClean="0">
                <a:solidFill>
                  <a:srgbClr val="FFFFFF"/>
                </a:solidFill>
                <a:latin typeface="Arial"/>
                <a:cs typeface="Arial"/>
              </a:rPr>
              <a:t> to the </a:t>
            </a:r>
            <a:r>
              <a:rPr lang="fr-FR" sz="1600" dirty="0" err="1" smtClean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lang="fr-FR" sz="1600" dirty="0" smtClean="0">
                <a:solidFill>
                  <a:srgbClr val="FFFFFF"/>
                </a:solidFill>
                <a:latin typeface="Arial"/>
                <a:cs typeface="Arial"/>
              </a:rPr>
              <a:t> Journal)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160" y="71427"/>
            <a:ext cx="8334385" cy="1039091"/>
          </a:xfrm>
        </p:spPr>
        <p:txBody>
          <a:bodyPr/>
          <a:lstStyle/>
          <a:p>
            <a:pPr lvl="0"/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flexibility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? Is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there a value for flexibility on the Intraday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EB582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70292" y="1456893"/>
            <a:ext cx="6687123" cy="1492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285750" algn="ctr">
              <a:spcBef>
                <a:spcPct val="20000"/>
              </a:spcBef>
              <a:defRPr/>
            </a:pP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Ability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system to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accomodate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levels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uncertainty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while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maintaining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satisfactory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levels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performance »</a:t>
            </a:r>
          </a:p>
          <a:p>
            <a:pPr marL="269875" lvl="0" indent="-269875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17900"/>
              </a:buClr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F17900"/>
              </a:buClr>
              <a:defRPr/>
            </a:pPr>
            <a:r>
              <a:rPr lang="fr-FR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fr-FR" sz="19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Ability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a ressource to start-up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quickly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output to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fr-FR" sz="19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conditions»</a:t>
            </a:r>
          </a:p>
          <a:p>
            <a:pPr marL="45720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992341"/>
            <a:ext cx="7665924" cy="30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28777" y="2341421"/>
            <a:ext cx="1316190" cy="47091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285750">
              <a:spcBef>
                <a:spcPct val="20000"/>
              </a:spcBef>
              <a:defRPr/>
            </a:pPr>
            <a:r>
              <a:rPr lang="fr-FR" sz="17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Ressource </a:t>
            </a:r>
            <a:r>
              <a:rPr lang="fr-FR" sz="17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endParaRPr lang="fr-FR" sz="1700" b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3939" y="1498458"/>
            <a:ext cx="1028032" cy="49660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0" indent="-285750" algn="ctr">
              <a:spcBef>
                <a:spcPct val="20000"/>
              </a:spcBef>
              <a:defRPr/>
            </a:pPr>
            <a:r>
              <a:rPr lang="fr-FR" sz="25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</a:p>
          <a:p>
            <a:pPr marL="457200" indent="-285750" algn="ctr">
              <a:spcBef>
                <a:spcPct val="20000"/>
              </a:spcBef>
              <a:defRPr/>
            </a:pPr>
            <a:r>
              <a:rPr lang="fr-FR" sz="25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endParaRPr lang="fr-FR" sz="2500" b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1488976" y="2341421"/>
            <a:ext cx="863870" cy="33251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444967" y="1517895"/>
            <a:ext cx="863870" cy="33251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395827" y="5796316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12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030" y="83131"/>
            <a:ext cx="8334385" cy="1011382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theoretical</a:t>
            </a:r>
            <a:r>
              <a:rPr lang="fr-FR" dirty="0" smtClean="0"/>
              <a:t> revenues for the </a:t>
            </a:r>
            <a:r>
              <a:rPr lang="fr-FR" dirty="0" err="1" smtClean="0"/>
              <a:t>perfect</a:t>
            </a:r>
            <a:r>
              <a:rPr lang="fr-FR" dirty="0" smtClean="0"/>
              <a:t> CCGT </a:t>
            </a:r>
            <a:r>
              <a:rPr lang="fr-FR" dirty="0" err="1" smtClean="0"/>
              <a:t>offered</a:t>
            </a:r>
            <a:r>
              <a:rPr lang="fr-FR" dirty="0" smtClean="0"/>
              <a:t> on the </a:t>
            </a:r>
            <a:r>
              <a:rPr lang="fr-FR" dirty="0" err="1" smtClean="0"/>
              <a:t>day</a:t>
            </a:r>
            <a:r>
              <a:rPr lang="fr-FR" dirty="0" smtClean="0"/>
              <a:t>-</a:t>
            </a:r>
            <a:r>
              <a:rPr lang="fr-FR" dirty="0" err="1" smtClean="0"/>
              <a:t>ahead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37" y="1468989"/>
            <a:ext cx="8547612" cy="52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142134" y="6118167"/>
            <a:ext cx="1956935" cy="4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620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fr-FR" sz="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EPEX SPOT, EEX, ICE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10"/>
          <p:cNvSpPr txBox="1"/>
          <p:nvPr/>
        </p:nvSpPr>
        <p:spPr>
          <a:xfrm>
            <a:off x="1939636" y="1254666"/>
            <a:ext cx="670877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lnSpc>
                <a:spcPct val="80000"/>
              </a:lnSpc>
              <a:spcAft>
                <a:spcPts val="600"/>
              </a:spcAft>
            </a:pPr>
            <a:r>
              <a:rPr lang="en-US" sz="1600" b="1" dirty="0" smtClean="0">
                <a:latin typeface="Arial"/>
                <a:cs typeface="Arial"/>
              </a:rPr>
              <a:t>Net revenues for a 55% efficient CCGT at the Day-ahead prices in France, Germany</a:t>
            </a:r>
          </a:p>
        </p:txBody>
      </p:sp>
    </p:spTree>
    <p:extLst>
      <p:ext uri="{BB962C8B-B14F-4D97-AF65-F5344CB8AC3E}">
        <p14:creationId xmlns:p14="http://schemas.microsoft.com/office/powerpoint/2010/main" val="37934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69276"/>
            <a:ext cx="8334385" cy="955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of revenues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hourly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Intraday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compared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ahead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3" y="1448730"/>
            <a:ext cx="7758545" cy="50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10"/>
          <p:cNvSpPr txBox="1"/>
          <p:nvPr/>
        </p:nvSpPr>
        <p:spPr>
          <a:xfrm>
            <a:off x="110840" y="1284115"/>
            <a:ext cx="814553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lnSpc>
                <a:spcPct val="80000"/>
              </a:lnSpc>
              <a:spcAft>
                <a:spcPts val="600"/>
              </a:spcAft>
            </a:pPr>
            <a:r>
              <a:rPr lang="en-US" sz="1600" b="1" dirty="0" smtClean="0">
                <a:latin typeface="Arial"/>
                <a:cs typeface="Arial"/>
              </a:rPr>
              <a:t>DAM/IDM theoretical net revenues for a 1MW perfect CCGT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18225" y="5676639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SPOT, EEX</a:t>
            </a:r>
            <a:endParaRPr lang="fr-FR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450" y="249383"/>
            <a:ext cx="8334385" cy="92825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A flexible plant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revenues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significantly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quarterly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3333"/>
            <a:ext cx="5891296" cy="3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657598" y="1387360"/>
          <a:ext cx="5320146" cy="1371945"/>
        </p:xfrm>
        <a:graphic>
          <a:graphicData uri="http://schemas.openxmlformats.org/drawingml/2006/table">
            <a:tbl>
              <a:tblPr/>
              <a:tblGrid>
                <a:gridCol w="483650"/>
                <a:gridCol w="1209124"/>
                <a:gridCol w="1209124"/>
                <a:gridCol w="1209124"/>
                <a:gridCol w="1209124"/>
              </a:tblGrid>
              <a:tr h="5487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€/MW-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Continuous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Continuous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Continuous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(WAP)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Continuous Qr 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59 729,39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95 501,44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33 407,95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6 191,27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49 436,61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98 187,12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30 737,11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5 203,61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08"/>
                    </a:solidFill>
                  </a:tcPr>
                </a:tc>
              </a:tr>
              <a:tr h="2743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17 833,67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33 682,18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8 162,30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1 212,21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feld 10"/>
          <p:cNvSpPr txBox="1"/>
          <p:nvPr/>
        </p:nvSpPr>
        <p:spPr>
          <a:xfrm>
            <a:off x="5862918" y="3075709"/>
            <a:ext cx="323299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latin typeface="Arial"/>
                <a:cs typeface="Arial"/>
              </a:rPr>
              <a:t>On/Off decisions of the plant at the quarterly level</a:t>
            </a: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en-US" sz="1600" b="1" dirty="0" smtClean="0">
              <a:latin typeface="Arial"/>
              <a:cs typeface="Arial"/>
            </a:endParaRP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latin typeface="Arial"/>
                <a:cs typeface="Arial"/>
              </a:rPr>
              <a:t>Flexible plants benefit from higher price volatility at quarterly level</a:t>
            </a: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en-US" sz="1600" b="1" dirty="0" smtClean="0">
              <a:latin typeface="Arial"/>
              <a:cs typeface="Arial"/>
            </a:endParaRP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latin typeface="Arial"/>
                <a:cs typeface="Arial"/>
              </a:rPr>
              <a:t>Revenues almost double with quarters</a:t>
            </a: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en-US" sz="1600" b="1" dirty="0" smtClean="0">
              <a:latin typeface="Arial"/>
              <a:cs typeface="Arial"/>
            </a:endParaRP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latin typeface="Arial"/>
                <a:cs typeface="Arial"/>
              </a:rPr>
              <a:t>Perfect flexibility at quarterly level very challenging…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706582" y="1290375"/>
            <a:ext cx="2895596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lnSpc>
                <a:spcPct val="80000"/>
              </a:lnSpc>
              <a:spcAft>
                <a:spcPts val="600"/>
              </a:spcAft>
            </a:pPr>
            <a:r>
              <a:rPr lang="en-US" sz="1600" b="1" dirty="0" smtClean="0">
                <a:latin typeface="Arial"/>
                <a:cs typeface="Arial"/>
              </a:rPr>
              <a:t>IDM theoretical net revenues for a 1MW CCGT  with quarters/</a:t>
            </a:r>
          </a:p>
          <a:p>
            <a:pPr marL="180000" indent="-180000" algn="ctr">
              <a:lnSpc>
                <a:spcPct val="80000"/>
              </a:lnSpc>
              <a:spcAft>
                <a:spcPts val="600"/>
              </a:spcAft>
            </a:pPr>
            <a:r>
              <a:rPr lang="en-US" sz="1600" b="1" dirty="0" smtClean="0">
                <a:latin typeface="Arial"/>
                <a:cs typeface="Arial"/>
              </a:rPr>
              <a:t>hours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2178" y="5914391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SPOT, EEX</a:t>
            </a:r>
            <a:endParaRPr lang="fr-FR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An unflexible plant would not see benefits in trading quarterly contracts</a:t>
            </a:r>
            <a:endParaRPr lang="en-US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914401" y="1529542"/>
          <a:ext cx="8060574" cy="914400"/>
        </p:xfrm>
        <a:graphic>
          <a:graphicData uri="http://schemas.openxmlformats.org/drawingml/2006/table">
            <a:tbl>
              <a:tblPr/>
              <a:tblGrid>
                <a:gridCol w="788145"/>
                <a:gridCol w="1375671"/>
                <a:gridCol w="1407913"/>
                <a:gridCol w="1533301"/>
                <a:gridCol w="1622863"/>
                <a:gridCol w="1332681"/>
              </a:tblGrid>
              <a:tr h="3254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€/MW-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Intraday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quarterly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Intraday quarterly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(Min up time 2hrs)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Intraday quarterly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(Min up time 3hrs)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Intraday quarterly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(Min up time 8hrs)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Intraday hourly 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95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89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70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54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59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729 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98 187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94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77 506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64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046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49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 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33 682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32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29 318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24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17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844" y="2443942"/>
            <a:ext cx="8024200" cy="39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572294" y="612983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SPOT, EEX</a:t>
            </a:r>
            <a:endParaRPr lang="fr-FR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180109"/>
            <a:ext cx="8334385" cy="942109"/>
          </a:xfrm>
        </p:spPr>
        <p:txBody>
          <a:bodyPr/>
          <a:lstStyle/>
          <a:p>
            <a:r>
              <a:rPr lang="fr-FR" dirty="0" smtClean="0"/>
              <a:t>Revenue </a:t>
            </a:r>
            <a:r>
              <a:rPr lang="fr-FR" dirty="0" err="1" smtClean="0"/>
              <a:t>volatility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trading</a:t>
            </a:r>
            <a:r>
              <a:rPr lang="fr-FR" dirty="0" smtClean="0"/>
              <a:t> session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on the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Intraday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67" y="1384043"/>
            <a:ext cx="4547961" cy="45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59609" y="1216347"/>
          <a:ext cx="5524500" cy="952500"/>
        </p:xfrm>
        <a:graphic>
          <a:graphicData uri="http://schemas.openxmlformats.org/drawingml/2006/table">
            <a:tbl>
              <a:tblPr/>
              <a:tblGrid>
                <a:gridCol w="713555"/>
                <a:gridCol w="1357340"/>
                <a:gridCol w="1268542"/>
                <a:gridCol w="1094117"/>
                <a:gridCol w="1090946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€/MW-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Intraday hourly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Intraday hourly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average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Intraday hourly 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 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59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729,4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19 629,1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4 488,5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15 282,2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49 436,6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16 812,9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3 921,8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13 590,2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17 833,7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4 732,0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1 247,0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4 367,5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feld 10"/>
          <p:cNvSpPr txBox="1"/>
          <p:nvPr/>
        </p:nvSpPr>
        <p:spPr>
          <a:xfrm>
            <a:off x="5445673" y="2487706"/>
            <a:ext cx="33384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On the Continuous market, revenues depend a lot on the trading </a:t>
            </a:r>
            <a:r>
              <a:rPr lang="en-US" dirty="0" err="1" smtClean="0">
                <a:latin typeface="Arial"/>
                <a:cs typeface="Arial"/>
              </a:rPr>
              <a:t>skils</a:t>
            </a:r>
            <a:r>
              <a:rPr lang="en-US" dirty="0" smtClean="0">
                <a:latin typeface="Arial"/>
                <a:cs typeface="Arial"/>
              </a:rPr>
              <a:t>/risk profile/luck…</a:t>
            </a: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en-US" dirty="0" smtClean="0">
              <a:latin typeface="Arial"/>
              <a:cs typeface="Arial"/>
            </a:endParaRP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A trader that gets the high prices can make three times more revenue than a trader that captures the average price</a:t>
            </a: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en-US" dirty="0" smtClean="0">
              <a:latin typeface="Arial"/>
              <a:cs typeface="Arial"/>
            </a:endParaRPr>
          </a:p>
          <a:p>
            <a:pPr marL="180000" indent="-180000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In reality, as pay-as-bid only a very small fraction of the market captures the high price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28847" y="6022113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SPOT, EEX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538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1"/>
            <a:ext cx="8334385" cy="109470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An example of a situation that required flexibility, the solar eclipse…</a:t>
            </a:r>
            <a:endParaRPr lang="en-US" dirty="0" smtClean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4" name="Groupe 49"/>
          <p:cNvGrpSpPr/>
          <p:nvPr/>
        </p:nvGrpSpPr>
        <p:grpSpPr>
          <a:xfrm>
            <a:off x="250556" y="1773570"/>
            <a:ext cx="4702246" cy="4133371"/>
            <a:chOff x="562898" y="1776713"/>
            <a:chExt cx="3897180" cy="293066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7100" y="1868115"/>
              <a:ext cx="3457575" cy="2527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556709" y="1898650"/>
              <a:ext cx="45878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464,37</a:t>
              </a:r>
              <a:endParaRPr lang="fr-FR" sz="12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56635" y="2851180"/>
              <a:ext cx="45877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178,42</a:t>
              </a:r>
              <a:endParaRPr lang="fr-FR" sz="1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0552" y="3865794"/>
              <a:ext cx="564034" cy="233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de-DE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-50,12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9195" y="3740120"/>
              <a:ext cx="439544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-29,26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2" y="4107131"/>
              <a:ext cx="595342" cy="233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sz="7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-164,48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781097" y="1953736"/>
              <a:ext cx="47481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€/MWh</a:t>
              </a:r>
              <a:endParaRPr lang="fr-FR" sz="12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3354" y="1776713"/>
              <a:ext cx="3337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500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3354" y="2140341"/>
              <a:ext cx="3337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400</a:t>
              </a:r>
              <a:endParaRPr lang="fr-FR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3354" y="2487552"/>
              <a:ext cx="3337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fr-FR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3354" y="2851180"/>
              <a:ext cx="3337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fr-FR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354" y="3200400"/>
              <a:ext cx="3337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fr-FR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2741" y="3564028"/>
              <a:ext cx="23435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2898" y="3911239"/>
              <a:ext cx="36420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-100</a:t>
              </a:r>
              <a:endParaRPr lang="fr-FR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2898" y="4274867"/>
              <a:ext cx="36420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-200</a:t>
              </a:r>
              <a:endParaRPr lang="fr-FR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4174" y="4357999"/>
              <a:ext cx="30489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Q1</a:t>
              </a:r>
              <a:endParaRPr lang="fr-FR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79546" y="4357999"/>
              <a:ext cx="30489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Q9</a:t>
              </a:r>
              <a:endParaRPr lang="fr-FR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34746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Q17</a:t>
              </a:r>
              <a:endParaRPr lang="fr-FR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2648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Q25</a:t>
              </a:r>
              <a:endParaRPr lang="fr-FR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15224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Q33</a:t>
              </a:r>
              <a:endParaRPr lang="fr-FR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02125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Q41</a:t>
              </a:r>
              <a:endParaRPr lang="fr-FR" sz="12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0180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Q49</a:t>
              </a:r>
              <a:endParaRPr lang="fr-FR" sz="1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67098" y="4358000"/>
              <a:ext cx="636315" cy="233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Q57</a:t>
              </a:r>
              <a:endParaRPr lang="fr-FR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830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Q65</a:t>
              </a:r>
              <a:endParaRPr lang="fr-FR" sz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39342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Q73</a:t>
              </a:r>
              <a:endParaRPr lang="fr-FR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25092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Q81</a:t>
              </a:r>
              <a:endParaRPr lang="fr-FR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03643" y="4357999"/>
              <a:ext cx="35458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Q89</a:t>
              </a:r>
              <a:endParaRPr lang="fr-FR" sz="1200" dirty="0"/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866" y="4558054"/>
              <a:ext cx="3605212" cy="14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itel 28"/>
          <p:cNvSpPr txBox="1">
            <a:spLocks/>
          </p:cNvSpPr>
          <p:nvPr/>
        </p:nvSpPr>
        <p:spPr>
          <a:xfrm>
            <a:off x="987236" y="1483190"/>
            <a:ext cx="3338012" cy="39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all" dirty="0" smtClean="0">
                <a:solidFill>
                  <a:srgbClr val="EB5825"/>
                </a:solidFill>
                <a:latin typeface="Arial"/>
                <a:cs typeface="Arial"/>
              </a:rPr>
              <a:t>Intraday Prices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508" y="1617660"/>
            <a:ext cx="4614094" cy="24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29"/>
          <p:cNvGrpSpPr/>
          <p:nvPr/>
        </p:nvGrpSpPr>
        <p:grpSpPr>
          <a:xfrm>
            <a:off x="5270651" y="4434548"/>
            <a:ext cx="3419329" cy="2229529"/>
            <a:chOff x="1740011" y="2499255"/>
            <a:chExt cx="3804068" cy="2765919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t="22669"/>
            <a:stretch>
              <a:fillRect/>
            </a:stretch>
          </p:blipFill>
          <p:spPr bwMode="auto">
            <a:xfrm>
              <a:off x="1998662" y="2499255"/>
              <a:ext cx="3457575" cy="238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1941483" y="4885761"/>
              <a:ext cx="2984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H1</a:t>
              </a:r>
              <a:endParaRPr lang="fr-FR" sz="1200" dirty="0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1861287" y="2653566"/>
              <a:ext cx="47481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€/MWh</a:t>
              </a:r>
              <a:endParaRPr lang="fr-FR" sz="12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40011" y="2499255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40011" y="2865437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40011" y="3248919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40011" y="3639659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fr-FR" sz="12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40011" y="4002087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740011" y="4385569"/>
              <a:ext cx="28405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89704" y="4776309"/>
              <a:ext cx="23435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07443" y="4885761"/>
              <a:ext cx="2984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H5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98316" y="4885761"/>
              <a:ext cx="34817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H10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15866" y="4885761"/>
              <a:ext cx="34817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H15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624407" y="4885761"/>
              <a:ext cx="34817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H20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95907" y="4885761"/>
              <a:ext cx="34817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7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rPr>
                <a:t>H24</a:t>
              </a:r>
              <a:endParaRPr lang="fr-FR" sz="1200" dirty="0"/>
            </a:p>
          </p:txBody>
        </p:sp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3793" y="5085816"/>
              <a:ext cx="3530290" cy="179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3333478" y="2748475"/>
              <a:ext cx="40908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49.41</a:t>
              </a:r>
              <a:endParaRPr lang="fr-FR" sz="1200" b="1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19174" y="3748153"/>
              <a:ext cx="40908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31.04</a:t>
              </a:r>
              <a:endParaRPr lang="fr-FR" sz="1200" b="1" dirty="0"/>
            </a:p>
          </p:txBody>
        </p:sp>
      </p:grpSp>
      <p:sp>
        <p:nvSpPr>
          <p:cNvPr id="74" name="Titel 28"/>
          <p:cNvSpPr txBox="1">
            <a:spLocks/>
          </p:cNvSpPr>
          <p:nvPr/>
        </p:nvSpPr>
        <p:spPr>
          <a:xfrm>
            <a:off x="5270651" y="4130743"/>
            <a:ext cx="3338012" cy="39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all" dirty="0" smtClean="0">
                <a:solidFill>
                  <a:srgbClr val="EB5825"/>
                </a:solidFill>
                <a:latin typeface="Arial"/>
                <a:cs typeface="Arial"/>
              </a:rPr>
              <a:t>Day-Ahead Prices</a:t>
            </a:r>
          </a:p>
        </p:txBody>
      </p:sp>
      <p:sp>
        <p:nvSpPr>
          <p:cNvPr id="75" name="Titel 28"/>
          <p:cNvSpPr txBox="1">
            <a:spLocks/>
          </p:cNvSpPr>
          <p:nvPr/>
        </p:nvSpPr>
        <p:spPr>
          <a:xfrm>
            <a:off x="5190604" y="1338011"/>
            <a:ext cx="3338012" cy="39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all" dirty="0" smtClean="0">
                <a:solidFill>
                  <a:srgbClr val="EB5825"/>
                </a:solidFill>
                <a:latin typeface="Arial"/>
                <a:cs typeface="Arial"/>
              </a:rPr>
              <a:t>Solar forecast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18478" y="6448633"/>
            <a:ext cx="1991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Source: EPEX SPOT, </a:t>
            </a:r>
            <a:r>
              <a:rPr lang="fr-FR" sz="800" dirty="0" err="1" smtClean="0"/>
              <a:t>TSOs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505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298" y="376914"/>
            <a:ext cx="8334385" cy="60914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Flexibility</a:t>
            </a:r>
            <a:r>
              <a:rPr lang="fr-FR" dirty="0" smtClean="0"/>
              <a:t> values: the </a:t>
            </a:r>
            <a:r>
              <a:rPr lang="fr-FR" dirty="0" err="1" smtClean="0"/>
              <a:t>Immediacy</a:t>
            </a:r>
            <a:r>
              <a:rPr lang="fr-FR" dirty="0" smtClean="0"/>
              <a:t> and the </a:t>
            </a:r>
            <a:r>
              <a:rPr lang="fr-FR" dirty="0" err="1" smtClean="0"/>
              <a:t>flexibility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0936" y="1416532"/>
            <a:ext cx="32780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MR12"/>
              </a:rPr>
              <a:t>1. The </a:t>
            </a:r>
            <a:r>
              <a:rPr lang="en-US" sz="1400" dirty="0">
                <a:latin typeface="CMBX12"/>
              </a:rPr>
              <a:t>"immediacy" </a:t>
            </a:r>
            <a:r>
              <a:rPr lang="en-US" sz="1400" dirty="0">
                <a:latin typeface="CMR12"/>
              </a:rPr>
              <a:t>value as we are approaching real-time and the urgency of </a:t>
            </a:r>
            <a:r>
              <a:rPr lang="en-US" sz="1400" dirty="0" smtClean="0">
                <a:latin typeface="CMR12"/>
              </a:rPr>
              <a:t>the delivery </a:t>
            </a:r>
            <a:r>
              <a:rPr lang="en-US" sz="1400" dirty="0">
                <a:latin typeface="CMR12"/>
              </a:rPr>
              <a:t>increases. This value is revealed during the continuous intraday process</a:t>
            </a:r>
          </a:p>
          <a:p>
            <a:r>
              <a:rPr lang="en-US" sz="1400" dirty="0">
                <a:latin typeface="CMR12"/>
              </a:rPr>
              <a:t>and is highly linked to the forecast error risk</a:t>
            </a:r>
            <a:r>
              <a:rPr lang="en-US" sz="1400" dirty="0" smtClean="0">
                <a:latin typeface="CMR12"/>
              </a:rPr>
              <a:t>.</a:t>
            </a:r>
          </a:p>
          <a:p>
            <a:endParaRPr lang="en-US" sz="1400" dirty="0">
              <a:latin typeface="CMR12"/>
            </a:endParaRPr>
          </a:p>
          <a:p>
            <a:r>
              <a:rPr lang="en-US" sz="1400" dirty="0">
                <a:latin typeface="CMR12"/>
              </a:rPr>
              <a:t>2. The </a:t>
            </a:r>
            <a:r>
              <a:rPr lang="en-US" sz="1400" dirty="0" smtClean="0">
                <a:latin typeface="CMR12"/>
              </a:rPr>
              <a:t>“</a:t>
            </a:r>
            <a:r>
              <a:rPr lang="en-US" sz="1400" dirty="0" smtClean="0">
                <a:latin typeface="CMBX12"/>
              </a:rPr>
              <a:t>flexibility” </a:t>
            </a:r>
            <a:r>
              <a:rPr lang="en-US" sz="1400" dirty="0">
                <a:latin typeface="CMR12"/>
              </a:rPr>
              <a:t>as a resource can capture variations of shorter granularity. </a:t>
            </a:r>
            <a:r>
              <a:rPr lang="en-US" sz="1400" dirty="0" smtClean="0">
                <a:latin typeface="CMR12"/>
              </a:rPr>
              <a:t>This is </a:t>
            </a:r>
            <a:r>
              <a:rPr lang="en-US" sz="1400" dirty="0">
                <a:latin typeface="CMR12"/>
              </a:rPr>
              <a:t>more related to the technical characteristics of the asset and its optimization </a:t>
            </a:r>
            <a:r>
              <a:rPr lang="en-US" sz="1400" dirty="0" smtClean="0">
                <a:latin typeface="CMR12"/>
              </a:rPr>
              <a:t>and can </a:t>
            </a:r>
            <a:r>
              <a:rPr lang="en-US" sz="1400" dirty="0">
                <a:latin typeface="CMR12"/>
              </a:rPr>
              <a:t>be priced already at the day-ahead stage through auctions for 15/30mn </a:t>
            </a:r>
            <a:r>
              <a:rPr lang="en-US" sz="1400" dirty="0" smtClean="0">
                <a:latin typeface="CMR12"/>
              </a:rPr>
              <a:t>products and </a:t>
            </a:r>
            <a:r>
              <a:rPr lang="en-US" sz="1400" dirty="0">
                <a:latin typeface="CMR12"/>
              </a:rPr>
              <a:t>potentially 5mn at a later stage</a:t>
            </a:r>
            <a:r>
              <a:rPr lang="en-US" sz="1400" dirty="0" smtClean="0">
                <a:latin typeface="CMR12"/>
              </a:rPr>
              <a:t>.</a:t>
            </a:r>
          </a:p>
          <a:p>
            <a:endParaRPr lang="en-US" sz="1400" dirty="0">
              <a:latin typeface="CMR12"/>
            </a:endParaRPr>
          </a:p>
          <a:p>
            <a:r>
              <a:rPr lang="en-US" sz="1400" dirty="0" smtClean="0">
                <a:latin typeface="CMR12"/>
              </a:rPr>
              <a:t>We use a Brownian motion with jumps to model the “flexibility” value (revenues that stem from 15mn and 60mn auctions in DAM)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19" y="1307950"/>
            <a:ext cx="4702664" cy="2274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81" y="3672763"/>
            <a:ext cx="4416358" cy="29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325155"/>
            <a:ext cx="8334385" cy="643652"/>
          </a:xfrm>
        </p:spPr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of the «</a:t>
            </a:r>
            <a:r>
              <a:rPr lang="fr-FR" dirty="0" err="1" smtClean="0"/>
              <a:t>Flexibility</a:t>
            </a:r>
            <a:r>
              <a:rPr lang="fr-FR" dirty="0" smtClean="0"/>
              <a:t>» value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3" y="1489920"/>
            <a:ext cx="8230337" cy="19571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3" y="4304577"/>
            <a:ext cx="3905190" cy="2024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34" y="4270073"/>
            <a:ext cx="4034821" cy="2082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642" y="1092727"/>
            <a:ext cx="8598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MR12"/>
              </a:rPr>
              <a:t>Day-ahead hourly auction and the 15mn Call-Auction price distributions </a:t>
            </a:r>
            <a:r>
              <a:rPr lang="en-US" sz="1400" dirty="0" smtClean="0">
                <a:latin typeface="CMR12"/>
              </a:rPr>
              <a:t>for </a:t>
            </a:r>
            <a:r>
              <a:rPr lang="fr-FR" sz="1400" dirty="0" err="1" smtClean="0">
                <a:latin typeface="CMR12"/>
              </a:rPr>
              <a:t>different</a:t>
            </a:r>
            <a:r>
              <a:rPr lang="fr-FR" sz="1400" dirty="0" smtClean="0">
                <a:latin typeface="CMR12"/>
              </a:rPr>
              <a:t> </a:t>
            </a:r>
            <a:r>
              <a:rPr lang="fr-FR" sz="1400" dirty="0" err="1">
                <a:latin typeface="CMR12"/>
              </a:rPr>
              <a:t>maturities</a:t>
            </a:r>
            <a:r>
              <a:rPr lang="fr-FR" sz="1400" dirty="0" smtClean="0">
                <a:latin typeface="CMR12"/>
              </a:rPr>
              <a:t>.</a:t>
            </a:r>
            <a:endParaRPr lang="fr-FR" sz="1400" dirty="0">
              <a:latin typeface="CMR1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847" y="3834223"/>
            <a:ext cx="3526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MR12"/>
              </a:rPr>
              <a:t>Hourly </a:t>
            </a:r>
            <a:r>
              <a:rPr lang="en-US" sz="1200" dirty="0" smtClean="0">
                <a:latin typeface="CMR12"/>
              </a:rPr>
              <a:t>payoff </a:t>
            </a:r>
            <a:r>
              <a:rPr lang="en-US" sz="1200" dirty="0">
                <a:latin typeface="CMR12"/>
              </a:rPr>
              <a:t>for variations of the volatility and jump parameters at </a:t>
            </a:r>
            <a:r>
              <a:rPr lang="en-US" sz="1200" dirty="0" smtClean="0">
                <a:latin typeface="CMR12"/>
              </a:rPr>
              <a:t>default </a:t>
            </a:r>
            <a:r>
              <a:rPr lang="fr-FR" sz="1200" dirty="0" smtClean="0">
                <a:latin typeface="CMR12"/>
              </a:rPr>
              <a:t>time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4728534" y="3834223"/>
            <a:ext cx="3966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MR12"/>
              </a:rPr>
              <a:t>Quarterly </a:t>
            </a:r>
            <a:r>
              <a:rPr lang="en-US" sz="1200" dirty="0" smtClean="0">
                <a:latin typeface="CMR12"/>
              </a:rPr>
              <a:t>payoff </a:t>
            </a:r>
            <a:r>
              <a:rPr lang="en-US" sz="1200" dirty="0">
                <a:latin typeface="CMR12"/>
              </a:rPr>
              <a:t>for variations of the volatility and jump parameters at </a:t>
            </a:r>
            <a:r>
              <a:rPr lang="en-US" sz="1200" dirty="0" smtClean="0">
                <a:latin typeface="CMR12"/>
              </a:rPr>
              <a:t>default time</a:t>
            </a:r>
            <a:endParaRPr lang="en-US" sz="1200" dirty="0">
              <a:latin typeface="CMR12"/>
            </a:endParaRPr>
          </a:p>
        </p:txBody>
      </p:sp>
    </p:spTree>
    <p:extLst>
      <p:ext uri="{BB962C8B-B14F-4D97-AF65-F5344CB8AC3E}">
        <p14:creationId xmlns:p14="http://schemas.microsoft.com/office/powerpoint/2010/main" val="375502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327" y="464127"/>
            <a:ext cx="9148434" cy="62345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Ways of trading power on European Wholesale markets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6773" y="3696782"/>
            <a:ext cx="1877484" cy="1176868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" indent="-90000"/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Derivatives Market</a:t>
            </a:r>
          </a:p>
          <a:p>
            <a:pPr marL="90000" indent="-90000">
              <a:buFontTx/>
              <a:buChar char="-"/>
            </a:pP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Forwards/Options/</a:t>
            </a:r>
            <a:b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Structured Products</a:t>
            </a:r>
          </a:p>
          <a:p>
            <a:pPr marL="90000" indent="-90000">
              <a:buFontTx/>
              <a:buChar char="-"/>
            </a:pP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Financial and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fulfillment</a:t>
            </a:r>
            <a:endParaRPr lang="de-DE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hteck 5"/>
          <p:cNvSpPr/>
          <p:nvPr/>
        </p:nvSpPr>
        <p:spPr>
          <a:xfrm>
            <a:off x="4689473" y="1218884"/>
            <a:ext cx="1877485" cy="440264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commercialization</a:t>
            </a:r>
            <a:endParaRPr lang="de-DE" sz="12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" name="Gerade Verbindung 24"/>
          <p:cNvCxnSpPr/>
          <p:nvPr/>
        </p:nvCxnSpPr>
        <p:spPr>
          <a:xfrm rot="10800000">
            <a:off x="3395133" y="1813144"/>
            <a:ext cx="221138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8"/>
          <p:cNvCxnSpPr/>
          <p:nvPr/>
        </p:nvCxnSpPr>
        <p:spPr>
          <a:xfrm rot="5400000">
            <a:off x="5455441" y="1813932"/>
            <a:ext cx="30956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90"/>
          <p:cNvSpPr/>
          <p:nvPr/>
        </p:nvSpPr>
        <p:spPr>
          <a:xfrm>
            <a:off x="2461550" y="1968716"/>
            <a:ext cx="1877485" cy="440264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Wholesale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Market</a:t>
            </a:r>
          </a:p>
        </p:txBody>
      </p:sp>
      <p:sp>
        <p:nvSpPr>
          <p:cNvPr id="8" name="Rechteck 91"/>
          <p:cNvSpPr/>
          <p:nvPr/>
        </p:nvSpPr>
        <p:spPr>
          <a:xfrm>
            <a:off x="1530356" y="2718548"/>
            <a:ext cx="1877485" cy="678178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Market: Exchange</a:t>
            </a:r>
          </a:p>
        </p:txBody>
      </p:sp>
      <p:sp>
        <p:nvSpPr>
          <p:cNvPr id="9" name="Rechteck 92"/>
          <p:cNvSpPr/>
          <p:nvPr/>
        </p:nvSpPr>
        <p:spPr>
          <a:xfrm>
            <a:off x="6964895" y="3935490"/>
            <a:ext cx="1877485" cy="440264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endParaRPr lang="de-DE" sz="12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hteck 93"/>
          <p:cNvSpPr/>
          <p:nvPr/>
        </p:nvSpPr>
        <p:spPr>
          <a:xfrm>
            <a:off x="6963300" y="4679018"/>
            <a:ext cx="1877484" cy="819731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(e.g.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reserves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restoration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reserves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de-DE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1" name="Gerade Verbindung 97"/>
          <p:cNvCxnSpPr/>
          <p:nvPr/>
        </p:nvCxnSpPr>
        <p:spPr>
          <a:xfrm rot="5400000">
            <a:off x="5651418" y="3948996"/>
            <a:ext cx="22867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02"/>
          <p:cNvCxnSpPr/>
          <p:nvPr/>
        </p:nvCxnSpPr>
        <p:spPr>
          <a:xfrm rot="10800000">
            <a:off x="6795567" y="4169482"/>
            <a:ext cx="170917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8"/>
          <p:cNvCxnSpPr/>
          <p:nvPr/>
        </p:nvCxnSpPr>
        <p:spPr>
          <a:xfrm rot="10800000">
            <a:off x="6795567" y="5090761"/>
            <a:ext cx="170917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13"/>
          <p:cNvSpPr/>
          <p:nvPr/>
        </p:nvSpPr>
        <p:spPr>
          <a:xfrm>
            <a:off x="4665134" y="1968716"/>
            <a:ext cx="1877485" cy="440264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System Services</a:t>
            </a:r>
          </a:p>
        </p:txBody>
      </p:sp>
      <p:cxnSp>
        <p:nvCxnSpPr>
          <p:cNvPr id="15" name="Gerade Verbindung 117"/>
          <p:cNvCxnSpPr/>
          <p:nvPr/>
        </p:nvCxnSpPr>
        <p:spPr>
          <a:xfrm rot="5400000">
            <a:off x="3319723" y="1891718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1"/>
          <p:cNvCxnSpPr/>
          <p:nvPr/>
        </p:nvCxnSpPr>
        <p:spPr>
          <a:xfrm rot="10800000">
            <a:off x="2461550" y="2564564"/>
            <a:ext cx="204271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2"/>
          <p:cNvCxnSpPr/>
          <p:nvPr/>
        </p:nvCxnSpPr>
        <p:spPr>
          <a:xfrm rot="5400000">
            <a:off x="3325017" y="2484390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3"/>
          <p:cNvCxnSpPr/>
          <p:nvPr/>
        </p:nvCxnSpPr>
        <p:spPr>
          <a:xfrm rot="5400000">
            <a:off x="2395277" y="2641550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24"/>
          <p:cNvCxnSpPr/>
          <p:nvPr/>
        </p:nvCxnSpPr>
        <p:spPr>
          <a:xfrm rot="5400000">
            <a:off x="4427270" y="2641550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26"/>
          <p:cNvSpPr/>
          <p:nvPr/>
        </p:nvSpPr>
        <p:spPr>
          <a:xfrm>
            <a:off x="3563937" y="2718548"/>
            <a:ext cx="1877485" cy="675798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Over-The-Counter (OTC)</a:t>
            </a:r>
          </a:p>
        </p:txBody>
      </p:sp>
      <p:cxnSp>
        <p:nvCxnSpPr>
          <p:cNvPr id="21" name="Gerade Verbindung 127"/>
          <p:cNvCxnSpPr>
            <a:stCxn id="20" idx="2"/>
          </p:cNvCxnSpPr>
          <p:nvPr/>
        </p:nvCxnSpPr>
        <p:spPr>
          <a:xfrm rot="16200000" flipH="1">
            <a:off x="3502895" y="4394131"/>
            <a:ext cx="2003543" cy="3972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28"/>
          <p:cNvCxnSpPr/>
          <p:nvPr/>
        </p:nvCxnSpPr>
        <p:spPr>
          <a:xfrm rot="10800000">
            <a:off x="4505856" y="4135458"/>
            <a:ext cx="170917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129"/>
          <p:cNvSpPr/>
          <p:nvPr/>
        </p:nvSpPr>
        <p:spPr>
          <a:xfrm>
            <a:off x="617935" y="3696782"/>
            <a:ext cx="1761203" cy="995993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" indent="-90000"/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Derivatives Market</a:t>
            </a:r>
          </a:p>
          <a:p>
            <a:pPr marL="90000" indent="-90000">
              <a:buFontTx/>
              <a:buChar char="-"/>
            </a:pP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Futures/Options</a:t>
            </a:r>
          </a:p>
          <a:p>
            <a:pPr marL="90000" indent="-90000">
              <a:buFontTx/>
              <a:buChar char="-"/>
            </a:pP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Mainly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fulfillment</a:t>
            </a:r>
            <a:endParaRPr lang="de-DE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Rechteck 130"/>
          <p:cNvSpPr/>
          <p:nvPr/>
        </p:nvSpPr>
        <p:spPr>
          <a:xfrm>
            <a:off x="2555281" y="3696782"/>
            <a:ext cx="1761204" cy="675798"/>
          </a:xfrm>
          <a:prstGeom prst="rect">
            <a:avLst/>
          </a:prstGeom>
          <a:solidFill>
            <a:srgbClr val="EB5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Spot Market</a:t>
            </a:r>
          </a:p>
          <a:p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fulfillment</a:t>
            </a:r>
            <a:endParaRPr lang="de-DE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Gerade Verbindung 136"/>
          <p:cNvCxnSpPr/>
          <p:nvPr/>
        </p:nvCxnSpPr>
        <p:spPr>
          <a:xfrm rot="5400000">
            <a:off x="2393689" y="3469756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38"/>
          <p:cNvCxnSpPr/>
          <p:nvPr/>
        </p:nvCxnSpPr>
        <p:spPr>
          <a:xfrm rot="10800000">
            <a:off x="1503891" y="3546754"/>
            <a:ext cx="1899712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145"/>
          <p:cNvSpPr/>
          <p:nvPr/>
        </p:nvSpPr>
        <p:spPr>
          <a:xfrm>
            <a:off x="4676773" y="5176914"/>
            <a:ext cx="1877485" cy="440264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Spot Market</a:t>
            </a:r>
          </a:p>
        </p:txBody>
      </p:sp>
      <p:cxnSp>
        <p:nvCxnSpPr>
          <p:cNvPr id="28" name="Gerade Verbindung 146"/>
          <p:cNvCxnSpPr/>
          <p:nvPr/>
        </p:nvCxnSpPr>
        <p:spPr>
          <a:xfrm rot="10800000">
            <a:off x="4505856" y="5397096"/>
            <a:ext cx="170917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148"/>
          <p:cNvSpPr/>
          <p:nvPr/>
        </p:nvSpPr>
        <p:spPr>
          <a:xfrm>
            <a:off x="2523531" y="4996039"/>
            <a:ext cx="1761204" cy="675798"/>
          </a:xfrm>
          <a:prstGeom prst="rect">
            <a:avLst/>
          </a:prstGeom>
          <a:solidFill>
            <a:srgbClr val="EB5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" indent="-90000"/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Intraday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Market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endParaRPr lang="de-DE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hteck 149"/>
          <p:cNvSpPr/>
          <p:nvPr/>
        </p:nvSpPr>
        <p:spPr>
          <a:xfrm>
            <a:off x="617934" y="4996039"/>
            <a:ext cx="1761204" cy="675798"/>
          </a:xfrm>
          <a:prstGeom prst="rect">
            <a:avLst/>
          </a:prstGeom>
          <a:solidFill>
            <a:srgbClr val="EB5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Day-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Ahead</a:t>
            </a:r>
            <a:r>
              <a:rPr lang="de-DE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lang="de-DE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de-DE" sz="1200" dirty="0" err="1" smtClean="0">
                <a:solidFill>
                  <a:srgbClr val="FFFFFF"/>
                </a:solidFill>
                <a:latin typeface="Arial"/>
                <a:cs typeface="Arial"/>
              </a:rPr>
              <a:t>Auction</a:t>
            </a:r>
            <a:r>
              <a:rPr lang="de-DE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31" name="Gerade Verbindung 153"/>
          <p:cNvCxnSpPr/>
          <p:nvPr/>
        </p:nvCxnSpPr>
        <p:spPr>
          <a:xfrm rot="10800000">
            <a:off x="1503891" y="4842043"/>
            <a:ext cx="1899712" cy="1588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154"/>
          <p:cNvCxnSpPr/>
          <p:nvPr/>
        </p:nvCxnSpPr>
        <p:spPr>
          <a:xfrm rot="5400000">
            <a:off x="1426892" y="4919041"/>
            <a:ext cx="152408" cy="1588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155"/>
          <p:cNvCxnSpPr/>
          <p:nvPr/>
        </p:nvCxnSpPr>
        <p:spPr>
          <a:xfrm rot="5400000">
            <a:off x="3328987" y="4919041"/>
            <a:ext cx="152408" cy="1588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156"/>
          <p:cNvCxnSpPr/>
          <p:nvPr/>
        </p:nvCxnSpPr>
        <p:spPr>
          <a:xfrm rot="5400000">
            <a:off x="3169684" y="4608881"/>
            <a:ext cx="472603" cy="1588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40"/>
          <p:cNvCxnSpPr/>
          <p:nvPr/>
        </p:nvCxnSpPr>
        <p:spPr>
          <a:xfrm rot="10800000">
            <a:off x="5608377" y="2803272"/>
            <a:ext cx="1187191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41"/>
          <p:cNvCxnSpPr>
            <a:stCxn id="14" idx="2"/>
          </p:cNvCxnSpPr>
          <p:nvPr/>
        </p:nvCxnSpPr>
        <p:spPr>
          <a:xfrm>
            <a:off x="5603877" y="2408980"/>
            <a:ext cx="2909" cy="391116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44"/>
          <p:cNvCxnSpPr/>
          <p:nvPr/>
        </p:nvCxnSpPr>
        <p:spPr>
          <a:xfrm rot="5400000">
            <a:off x="1428480" y="3631466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45"/>
          <p:cNvCxnSpPr/>
          <p:nvPr/>
        </p:nvCxnSpPr>
        <p:spPr>
          <a:xfrm rot="5400000">
            <a:off x="3331370" y="3631466"/>
            <a:ext cx="152408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81086" y="295252"/>
            <a:ext cx="8459698" cy="821267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rgbClr val="EB582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0" name="Titre 40"/>
          <p:cNvSpPr txBox="1">
            <a:spLocks/>
          </p:cNvSpPr>
          <p:nvPr/>
        </p:nvSpPr>
        <p:spPr>
          <a:xfrm>
            <a:off x="507995" y="15240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6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wholesale</a:t>
            </a:r>
            <a: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trading</a:t>
            </a:r>
            <a: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355600" y="0"/>
            <a:ext cx="8334375" cy="1290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EB582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Groupe 35"/>
          <p:cNvGrpSpPr>
            <a:grpSpLocks/>
          </p:cNvGrpSpPr>
          <p:nvPr/>
        </p:nvGrpSpPr>
        <p:grpSpPr bwMode="auto">
          <a:xfrm>
            <a:off x="374650" y="830400"/>
            <a:ext cx="8297863" cy="5175250"/>
            <a:chOff x="69850" y="791003"/>
            <a:chExt cx="9039225" cy="5762197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3333102" y="1409644"/>
              <a:ext cx="0" cy="5143556"/>
            </a:xfrm>
            <a:prstGeom prst="line">
              <a:avLst/>
            </a:prstGeom>
            <a:ln>
              <a:solidFill>
                <a:srgbClr val="4D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2098358" y="2579759"/>
              <a:ext cx="0" cy="864330"/>
            </a:xfrm>
            <a:prstGeom prst="straightConnector1">
              <a:avLst/>
            </a:prstGeom>
            <a:ln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1204913" y="1847850"/>
              <a:ext cx="1800225" cy="719138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Hourly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Day-</a:t>
              </a:r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Ahead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auction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coupled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EU-</a:t>
              </a:r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wide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3403600" y="1838030"/>
              <a:ext cx="1584325" cy="7197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EB5825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EPEX SPOT </a:t>
              </a:r>
            </a:p>
            <a:p>
              <a:pPr algn="ctr"/>
              <a:r>
                <a:rPr lang="de-DE" sz="1200" b="1" dirty="0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15-Minute </a:t>
              </a:r>
              <a:r>
                <a:rPr lang="de-DE" sz="1200" b="1" dirty="0" err="1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Auction</a:t>
              </a:r>
              <a:r>
                <a:rPr lang="de-DE" sz="1200" b="1" dirty="0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 (DE)</a:t>
              </a:r>
            </a:p>
          </p:txBody>
        </p:sp>
        <p:grpSp>
          <p:nvGrpSpPr>
            <p:cNvPr id="9" name="Groupe 32"/>
            <p:cNvGrpSpPr>
              <a:grpSpLocks/>
            </p:cNvGrpSpPr>
            <p:nvPr/>
          </p:nvGrpSpPr>
          <p:grpSpPr bwMode="auto">
            <a:xfrm>
              <a:off x="1333500" y="3514725"/>
              <a:ext cx="7686675" cy="144463"/>
              <a:chOff x="1285875" y="3705999"/>
              <a:chExt cx="7687245" cy="144016"/>
            </a:xfrm>
          </p:grpSpPr>
          <p:cxnSp>
            <p:nvCxnSpPr>
              <p:cNvPr id="30" name="AutoShape 2"/>
              <p:cNvCxnSpPr>
                <a:cxnSpLocks noChangeShapeType="1"/>
              </p:cNvCxnSpPr>
              <p:nvPr/>
            </p:nvCxnSpPr>
            <p:spPr bwMode="auto">
              <a:xfrm>
                <a:off x="1285875" y="3778007"/>
                <a:ext cx="7687245" cy="0"/>
              </a:xfrm>
              <a:prstGeom prst="straightConnector1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2050790" y="3706064"/>
                <a:ext cx="0" cy="144490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5004710" y="3706064"/>
                <a:ext cx="0" cy="144490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4141709" y="3706064"/>
                <a:ext cx="0" cy="144490"/>
              </a:xfrm>
              <a:prstGeom prst="line">
                <a:avLst/>
              </a:prstGeom>
              <a:ln w="28575">
                <a:solidFill>
                  <a:srgbClr val="EB58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15"/>
            <p:cNvSpPr txBox="1">
              <a:spLocks noChangeArrowheads="1"/>
            </p:cNvSpPr>
            <p:nvPr/>
          </p:nvSpPr>
          <p:spPr bwMode="auto">
            <a:xfrm>
              <a:off x="3856038" y="3732213"/>
              <a:ext cx="627284" cy="308454"/>
            </a:xfrm>
            <a:prstGeom prst="rect">
              <a:avLst/>
            </a:prstGeom>
            <a:noFill/>
            <a:ln w="9525">
              <a:solidFill>
                <a:srgbClr val="EB5825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15:00</a:t>
              </a:r>
            </a:p>
          </p:txBody>
        </p:sp>
        <p:sp>
          <p:nvSpPr>
            <p:cNvPr id="11" name="ZoneTexte 16"/>
            <p:cNvSpPr txBox="1">
              <a:spLocks noChangeArrowheads="1"/>
            </p:cNvSpPr>
            <p:nvPr/>
          </p:nvSpPr>
          <p:spPr bwMode="auto">
            <a:xfrm>
              <a:off x="1738313" y="3722688"/>
              <a:ext cx="618552" cy="30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12:00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8844486" y="3732198"/>
              <a:ext cx="0" cy="431281"/>
            </a:xfrm>
            <a:prstGeom prst="straightConnector1">
              <a:avLst/>
            </a:prstGeom>
            <a:ln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8"/>
            <p:cNvSpPr txBox="1">
              <a:spLocks noChangeArrowheads="1"/>
            </p:cNvSpPr>
            <p:nvPr/>
          </p:nvSpPr>
          <p:spPr bwMode="auto">
            <a:xfrm>
              <a:off x="5211763" y="2871788"/>
              <a:ext cx="2700337" cy="468312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EPEX SPOT continuous</a:t>
              </a:r>
            </a:p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hourly Intraday</a:t>
              </a:r>
            </a:p>
          </p:txBody>
        </p:sp>
        <p:sp>
          <p:nvSpPr>
            <p:cNvPr id="14" name="Accolade fermante 13"/>
            <p:cNvSpPr/>
            <p:nvPr/>
          </p:nvSpPr>
          <p:spPr>
            <a:xfrm flipH="1">
              <a:off x="6491833" y="1211243"/>
              <a:ext cx="144016" cy="4536504"/>
            </a:xfrm>
            <a:prstGeom prst="rightBrace">
              <a:avLst/>
            </a:prstGeom>
            <a:ln>
              <a:solidFill>
                <a:srgbClr val="4D4D4D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20"/>
            <p:cNvSpPr txBox="1">
              <a:spLocks noChangeArrowheads="1"/>
            </p:cNvSpPr>
            <p:nvPr/>
          </p:nvSpPr>
          <p:spPr bwMode="auto">
            <a:xfrm>
              <a:off x="7723188" y="4165600"/>
              <a:ext cx="1385887" cy="71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30 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Min </a:t>
              </a:r>
            </a:p>
            <a:p>
              <a:pPr algn="r"/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before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delivery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21"/>
            <p:cNvSpPr txBox="1">
              <a:spLocks noChangeArrowheads="1"/>
            </p:cNvSpPr>
            <p:nvPr/>
          </p:nvSpPr>
          <p:spPr bwMode="auto">
            <a:xfrm>
              <a:off x="4718050" y="3732213"/>
              <a:ext cx="618552" cy="30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16:00</a:t>
              </a:r>
            </a:p>
          </p:txBody>
        </p:sp>
        <p:sp>
          <p:nvSpPr>
            <p:cNvPr id="17" name="Accolade fermante 16"/>
            <p:cNvSpPr/>
            <p:nvPr/>
          </p:nvSpPr>
          <p:spPr>
            <a:xfrm flipH="1">
              <a:off x="6804248" y="791003"/>
              <a:ext cx="144016" cy="3816424"/>
            </a:xfrm>
            <a:prstGeom prst="rightBrace">
              <a:avLst/>
            </a:prstGeom>
            <a:ln>
              <a:solidFill>
                <a:srgbClr val="4D4D4D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23"/>
            <p:cNvSpPr txBox="1">
              <a:spLocks noChangeArrowheads="1"/>
            </p:cNvSpPr>
            <p:nvPr/>
          </p:nvSpPr>
          <p:spPr bwMode="auto">
            <a:xfrm>
              <a:off x="5511800" y="2108200"/>
              <a:ext cx="2700338" cy="468313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EPEX SPOT continuous</a:t>
              </a:r>
            </a:p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15-Min Intraday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3333102" y="3514791"/>
              <a:ext cx="0" cy="14493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25"/>
            <p:cNvSpPr txBox="1">
              <a:spLocks noChangeArrowheads="1"/>
            </p:cNvSpPr>
            <p:nvPr/>
          </p:nvSpPr>
          <p:spPr bwMode="auto">
            <a:xfrm>
              <a:off x="2997200" y="3722688"/>
              <a:ext cx="618552" cy="30845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14:30</a:t>
              </a:r>
            </a:p>
          </p:txBody>
        </p:sp>
        <p:sp>
          <p:nvSpPr>
            <p:cNvPr id="21" name="ZoneTexte 26"/>
            <p:cNvSpPr txBox="1">
              <a:spLocks noChangeArrowheads="1"/>
            </p:cNvSpPr>
            <p:nvPr/>
          </p:nvSpPr>
          <p:spPr bwMode="auto">
            <a:xfrm>
              <a:off x="1204913" y="5576888"/>
              <a:ext cx="1800225" cy="720725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Hourly </a:t>
              </a:r>
            </a:p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optimization</a:t>
              </a:r>
            </a:p>
          </p:txBody>
        </p:sp>
        <p:sp>
          <p:nvSpPr>
            <p:cNvPr id="22" name="ZoneTexte 27"/>
            <p:cNvSpPr txBox="1">
              <a:spLocks noChangeArrowheads="1"/>
            </p:cNvSpPr>
            <p:nvPr/>
          </p:nvSpPr>
          <p:spPr bwMode="auto">
            <a:xfrm>
              <a:off x="3403600" y="5680204"/>
              <a:ext cx="1584325" cy="514091"/>
            </a:xfrm>
            <a:prstGeom prst="rect">
              <a:avLst/>
            </a:prstGeom>
            <a:noFill/>
            <a:ln w="9525">
              <a:solidFill>
                <a:srgbClr val="EB5825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de-DE" sz="1200" b="1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15-min</a:t>
              </a:r>
            </a:p>
            <a:p>
              <a:pPr algn="ctr"/>
              <a:r>
                <a:rPr lang="de-DE" sz="1200" b="1">
                  <a:solidFill>
                    <a:srgbClr val="EB5825"/>
                  </a:solidFill>
                  <a:latin typeface="Arial" pitchFamily="34" charset="0"/>
                  <a:cs typeface="Arial" pitchFamily="34" charset="0"/>
                </a:rPr>
                <a:t>optimization</a:t>
              </a:r>
            </a:p>
          </p:txBody>
        </p:sp>
        <p:sp>
          <p:nvSpPr>
            <p:cNvPr id="23" name="ZoneTexte 28"/>
            <p:cNvSpPr txBox="1">
              <a:spLocks noChangeArrowheads="1"/>
            </p:cNvSpPr>
            <p:nvPr/>
          </p:nvSpPr>
          <p:spPr bwMode="auto">
            <a:xfrm>
              <a:off x="2441575" y="4235450"/>
              <a:ext cx="1800225" cy="51409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Start </a:t>
              </a:r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de-DE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Intraday </a:t>
              </a:r>
              <a:r>
                <a:rPr lang="de-DE" sz="120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Nominations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9"/>
            <p:cNvSpPr txBox="1">
              <a:spLocks noChangeArrowheads="1"/>
            </p:cNvSpPr>
            <p:nvPr/>
          </p:nvSpPr>
          <p:spPr bwMode="auto">
            <a:xfrm>
              <a:off x="5176838" y="5576888"/>
              <a:ext cx="3667125" cy="720725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Continuous </a:t>
              </a:r>
            </a:p>
            <a:p>
              <a:pPr algn="ctr"/>
              <a:r>
                <a:rPr lang="de-DE"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Hourly &amp; quarterly optimiziation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9850" y="3226680"/>
              <a:ext cx="1395572" cy="71762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4D4D4D"/>
              </a:solidFill>
            </a:ln>
          </p:spPr>
          <p:txBody>
            <a:bodyPr anchor="ctr"/>
            <a:lstStyle/>
            <a:p>
              <a:pPr algn="ctr">
                <a:defRPr/>
              </a:pPr>
              <a:r>
                <a:rPr lang="de-DE" sz="120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TRADING </a:t>
              </a:r>
            </a:p>
            <a:p>
              <a:pPr algn="ctr">
                <a:defRPr/>
              </a:pPr>
              <a:r>
                <a:rPr lang="de-DE" sz="120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PROCESS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9850" y="5577515"/>
              <a:ext cx="1041059" cy="7193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4D4D4D"/>
              </a:solidFill>
            </a:ln>
          </p:spPr>
          <p:txBody>
            <a:bodyPr anchor="ctr"/>
            <a:lstStyle/>
            <a:p>
              <a:pPr algn="ctr">
                <a:defRPr/>
              </a:pPr>
              <a:r>
                <a:rPr lang="de-DE" sz="1200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AIM</a:t>
              </a:r>
              <a:endParaRPr lang="de-DE" sz="1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4189122" y="2579759"/>
              <a:ext cx="0" cy="864330"/>
            </a:xfrm>
            <a:prstGeom prst="straightConnector1">
              <a:avLst/>
            </a:prstGeom>
            <a:ln>
              <a:solidFill>
                <a:srgbClr val="EB58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98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1"/>
            <a:ext cx="8334385" cy="1066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RES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has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boosted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to balance on the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Intraday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355595" y="185040"/>
            <a:ext cx="8334385" cy="110559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EB582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20" y="1690743"/>
            <a:ext cx="8479170" cy="39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560455" y="5530221"/>
            <a:ext cx="880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</a:t>
            </a:r>
            <a:r>
              <a:rPr lang="fr-FR" sz="800" dirty="0" err="1" smtClean="0"/>
              <a:t>Statkraft</a:t>
            </a:r>
            <a:endParaRPr lang="fr-FR" sz="800" dirty="0"/>
          </a:p>
        </p:txBody>
      </p:sp>
      <p:sp>
        <p:nvSpPr>
          <p:cNvPr id="7" name="ZoneTexte 6"/>
          <p:cNvSpPr txBox="1"/>
          <p:nvPr/>
        </p:nvSpPr>
        <p:spPr>
          <a:xfrm>
            <a:off x="2000953" y="1379848"/>
            <a:ext cx="5038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Solar</a:t>
            </a:r>
            <a:r>
              <a:rPr lang="fr-FR" sz="2000" dirty="0" smtClean="0"/>
              <a:t> and Wind </a:t>
            </a:r>
            <a:r>
              <a:rPr lang="fr-FR" sz="2000" dirty="0" err="1" smtClean="0"/>
              <a:t>Installed</a:t>
            </a:r>
            <a:r>
              <a:rPr lang="fr-FR" sz="2000" dirty="0" smtClean="0"/>
              <a:t> </a:t>
            </a:r>
            <a:r>
              <a:rPr lang="fr-FR" sz="2000" dirty="0" err="1" smtClean="0"/>
              <a:t>Capacity</a:t>
            </a:r>
            <a:r>
              <a:rPr lang="fr-FR" sz="2000" dirty="0" smtClean="0"/>
              <a:t> in Germany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977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160" y="152406"/>
            <a:ext cx="8334385" cy="9455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Balancing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needs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exacerbated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forecast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errors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5595" y="0"/>
            <a:ext cx="8334385" cy="129063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EB582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33673" y="5845916"/>
            <a:ext cx="196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Source: 50 Hertz, EPEX SPOT</a:t>
            </a:r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7" y="3205276"/>
            <a:ext cx="3747145" cy="333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504" y="3319580"/>
            <a:ext cx="4539407" cy="252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18767" y="1290633"/>
            <a:ext cx="3580398" cy="166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6200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sz="1400" b="1" kern="0" dirty="0" err="1" smtClean="0"/>
              <a:t>Generation</a:t>
            </a:r>
            <a:r>
              <a:rPr lang="fr-FR" sz="1400" b="1" kern="0" dirty="0" smtClean="0"/>
              <a:t> </a:t>
            </a:r>
            <a:r>
              <a:rPr lang="fr-FR" sz="1400" b="1" kern="0" dirty="0" err="1" smtClean="0"/>
              <a:t>ramps</a:t>
            </a:r>
            <a:r>
              <a:rPr lang="fr-FR" sz="1400" b="1" kern="0" dirty="0" smtClean="0"/>
              <a:t> 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handled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with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quarters</a:t>
            </a:r>
            <a:endParaRPr lang="fr-FR" sz="1400" kern="0" dirty="0" smtClean="0"/>
          </a:p>
          <a:p>
            <a:pPr marL="76200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Forecast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deviations</a:t>
            </a:r>
            <a:r>
              <a:rPr lang="fr-FR" sz="1400" b="1" kern="0" dirty="0" smtClean="0"/>
              <a:t> </a:t>
            </a:r>
            <a:r>
              <a:rPr lang="fr-FR" sz="1400" kern="0" dirty="0" smtClean="0"/>
              <a:t>: Wind/</a:t>
            </a:r>
            <a:r>
              <a:rPr lang="fr-FR" sz="1400" kern="0" dirty="0" err="1" smtClean="0"/>
              <a:t>solar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forecasts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can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vary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significantly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from</a:t>
            </a:r>
            <a:r>
              <a:rPr lang="fr-FR" sz="1400" kern="0" dirty="0" smtClean="0"/>
              <a:t> Day-</a:t>
            </a:r>
            <a:r>
              <a:rPr lang="fr-FR" sz="1400" kern="0" dirty="0" err="1" smtClean="0"/>
              <a:t>ahead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forecast</a:t>
            </a:r>
            <a:r>
              <a:rPr lang="fr-FR" sz="1400" kern="0" dirty="0" smtClean="0"/>
              <a:t> to last </a:t>
            </a:r>
            <a:r>
              <a:rPr lang="fr-FR" sz="1400" kern="0" dirty="0" err="1" smtClean="0"/>
              <a:t>Intraday</a:t>
            </a:r>
            <a:r>
              <a:rPr lang="fr-FR" sz="1400" kern="0" dirty="0" smtClean="0"/>
              <a:t> </a:t>
            </a:r>
            <a:r>
              <a:rPr lang="fr-FR" sz="1400" kern="0" dirty="0" err="1" smtClean="0"/>
              <a:t>Forecast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620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036" y="2954651"/>
            <a:ext cx="5000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Bef>
                <a:spcPct val="20000"/>
              </a:spcBef>
              <a:defRPr/>
            </a:pPr>
            <a:r>
              <a:rPr lang="fr-FR" kern="0" dirty="0" smtClean="0"/>
              <a:t>Day-</a:t>
            </a:r>
            <a:r>
              <a:rPr lang="fr-FR" kern="0" dirty="0" err="1" smtClean="0"/>
              <a:t>ahead</a:t>
            </a:r>
            <a:r>
              <a:rPr lang="fr-FR" kern="0" dirty="0" smtClean="0"/>
              <a:t> PV </a:t>
            </a:r>
            <a:r>
              <a:rPr lang="fr-FR" kern="0" dirty="0" err="1" smtClean="0"/>
              <a:t>forecast</a:t>
            </a:r>
            <a:r>
              <a:rPr lang="fr-FR" kern="0" dirty="0" smtClean="0"/>
              <a:t> </a:t>
            </a:r>
            <a:r>
              <a:rPr lang="fr-FR" kern="0" dirty="0" err="1" smtClean="0"/>
              <a:t>inaccuracy</a:t>
            </a:r>
            <a:r>
              <a:rPr lang="fr-FR" kern="0" dirty="0" smtClean="0"/>
              <a:t> and </a:t>
            </a:r>
            <a:r>
              <a:rPr lang="fr-FR" kern="0" dirty="0" err="1" smtClean="0"/>
              <a:t>Intraday</a:t>
            </a:r>
            <a:r>
              <a:rPr lang="fr-FR" kern="0" dirty="0" smtClean="0"/>
              <a:t> </a:t>
            </a:r>
            <a:r>
              <a:rPr lang="fr-FR" kern="0" dirty="0" err="1" smtClean="0"/>
              <a:t>price</a:t>
            </a:r>
            <a:r>
              <a:rPr lang="fr-FR" kern="0" dirty="0" smtClean="0"/>
              <a:t> impact</a:t>
            </a:r>
          </a:p>
        </p:txBody>
      </p:sp>
      <p:grpSp>
        <p:nvGrpSpPr>
          <p:cNvPr id="10" name="Groupe 43"/>
          <p:cNvGrpSpPr/>
          <p:nvPr/>
        </p:nvGrpSpPr>
        <p:grpSpPr>
          <a:xfrm>
            <a:off x="4346772" y="1431741"/>
            <a:ext cx="3923529" cy="1065626"/>
            <a:chOff x="477435" y="4030312"/>
            <a:chExt cx="7533433" cy="2313730"/>
          </a:xfrm>
        </p:grpSpPr>
        <p:sp>
          <p:nvSpPr>
            <p:cNvPr id="11" name="Titel 28"/>
            <p:cNvSpPr txBox="1">
              <a:spLocks/>
            </p:cNvSpPr>
            <p:nvPr/>
          </p:nvSpPr>
          <p:spPr>
            <a:xfrm>
              <a:off x="477435" y="4044790"/>
              <a:ext cx="2950266" cy="2234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de-DE" sz="1600" b="1" dirty="0" smtClean="0">
                  <a:latin typeface="Arial"/>
                  <a:cs typeface="Arial"/>
                </a:rPr>
                <a:t>Generation </a:t>
              </a:r>
              <a:r>
                <a:rPr lang="de-DE" sz="1600" b="1" dirty="0" err="1" smtClean="0">
                  <a:latin typeface="Arial"/>
                  <a:cs typeface="Arial"/>
                </a:rPr>
                <a:t>Ramps</a:t>
              </a:r>
              <a:endParaRPr lang="de-DE" sz="1600" b="1" dirty="0" smtClean="0">
                <a:latin typeface="Arial"/>
                <a:cs typeface="Arial"/>
              </a:endParaRPr>
            </a:p>
          </p:txBody>
        </p:sp>
        <p:sp>
          <p:nvSpPr>
            <p:cNvPr id="12" name="Titel 28"/>
            <p:cNvSpPr txBox="1">
              <a:spLocks/>
            </p:cNvSpPr>
            <p:nvPr/>
          </p:nvSpPr>
          <p:spPr>
            <a:xfrm>
              <a:off x="5454022" y="4030312"/>
              <a:ext cx="2514115" cy="2234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de-DE" sz="1600" b="1" dirty="0" err="1" smtClean="0">
                  <a:latin typeface="Arial"/>
                  <a:cs typeface="Arial"/>
                </a:rPr>
                <a:t>Forecast</a:t>
              </a:r>
              <a:r>
                <a:rPr lang="de-DE" sz="1600" b="1" dirty="0" smtClean="0">
                  <a:latin typeface="Arial"/>
                  <a:cs typeface="Arial"/>
                </a:rPr>
                <a:t> </a:t>
              </a:r>
              <a:r>
                <a:rPr lang="de-DE" sz="1600" b="1" dirty="0" err="1" smtClean="0">
                  <a:latin typeface="Arial"/>
                  <a:cs typeface="Arial"/>
                </a:rPr>
                <a:t>Deviations</a:t>
              </a:r>
              <a:endParaRPr lang="de-DE" sz="1600" b="1" dirty="0" smtClean="0">
                <a:latin typeface="Arial"/>
                <a:cs typeface="Arial"/>
              </a:endParaRPr>
            </a:p>
          </p:txBody>
        </p:sp>
        <p:grpSp>
          <p:nvGrpSpPr>
            <p:cNvPr id="13" name="Groupe 10"/>
            <p:cNvGrpSpPr/>
            <p:nvPr/>
          </p:nvGrpSpPr>
          <p:grpSpPr>
            <a:xfrm>
              <a:off x="5436097" y="4511797"/>
              <a:ext cx="2574771" cy="1811744"/>
              <a:chOff x="541356" y="1785926"/>
              <a:chExt cx="3804511" cy="2677054"/>
            </a:xfrm>
          </p:grpSpPr>
          <p:sp>
            <p:nvSpPr>
              <p:cNvPr id="37" name="Forme libre 36"/>
              <p:cNvSpPr/>
              <p:nvPr/>
            </p:nvSpPr>
            <p:spPr>
              <a:xfrm>
                <a:off x="541356" y="1785926"/>
                <a:ext cx="1741506" cy="2677054"/>
              </a:xfrm>
              <a:custGeom>
                <a:avLst/>
                <a:gdLst>
                  <a:gd name="connsiteX0" fmla="*/ 0 w 1397000"/>
                  <a:gd name="connsiteY0" fmla="*/ 2374900 h 2374900"/>
                  <a:gd name="connsiteX1" fmla="*/ 660400 w 1397000"/>
                  <a:gd name="connsiteY1" fmla="*/ 0 h 2374900"/>
                  <a:gd name="connsiteX2" fmla="*/ 1397000 w 1397000"/>
                  <a:gd name="connsiteY2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0" h="2374900">
                    <a:moveTo>
                      <a:pt x="0" y="2374900"/>
                    </a:moveTo>
                    <a:cubicBezTo>
                      <a:pt x="213783" y="1187450"/>
                      <a:pt x="427567" y="0"/>
                      <a:pt x="660400" y="0"/>
                    </a:cubicBezTo>
                    <a:cubicBezTo>
                      <a:pt x="893233" y="0"/>
                      <a:pt x="1204383" y="2034117"/>
                      <a:pt x="1397000" y="2374900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541356" y="2627695"/>
                <a:ext cx="1741506" cy="1835285"/>
              </a:xfrm>
              <a:custGeom>
                <a:avLst/>
                <a:gdLst>
                  <a:gd name="connsiteX0" fmla="*/ 0 w 1397000"/>
                  <a:gd name="connsiteY0" fmla="*/ 2374900 h 2374900"/>
                  <a:gd name="connsiteX1" fmla="*/ 660400 w 1397000"/>
                  <a:gd name="connsiteY1" fmla="*/ 0 h 2374900"/>
                  <a:gd name="connsiteX2" fmla="*/ 1397000 w 1397000"/>
                  <a:gd name="connsiteY2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0" h="2374900">
                    <a:moveTo>
                      <a:pt x="0" y="2374900"/>
                    </a:moveTo>
                    <a:cubicBezTo>
                      <a:pt x="213783" y="1187450"/>
                      <a:pt x="427567" y="0"/>
                      <a:pt x="660400" y="0"/>
                    </a:cubicBezTo>
                    <a:cubicBezTo>
                      <a:pt x="893233" y="0"/>
                      <a:pt x="1204383" y="2034117"/>
                      <a:pt x="1397000" y="2374900"/>
                    </a:cubicBezTo>
                  </a:path>
                </a:pathLst>
              </a:custGeom>
              <a:ln>
                <a:solidFill>
                  <a:srgbClr val="4D4D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541356" y="2808074"/>
                <a:ext cx="1741506" cy="1654906"/>
              </a:xfrm>
              <a:custGeom>
                <a:avLst/>
                <a:gdLst>
                  <a:gd name="connsiteX0" fmla="*/ 0 w 1397000"/>
                  <a:gd name="connsiteY0" fmla="*/ 2374900 h 2374900"/>
                  <a:gd name="connsiteX1" fmla="*/ 660400 w 1397000"/>
                  <a:gd name="connsiteY1" fmla="*/ 0 h 2374900"/>
                  <a:gd name="connsiteX2" fmla="*/ 1397000 w 1397000"/>
                  <a:gd name="connsiteY2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0" h="2374900">
                    <a:moveTo>
                      <a:pt x="0" y="2374900"/>
                    </a:moveTo>
                    <a:cubicBezTo>
                      <a:pt x="213783" y="1187450"/>
                      <a:pt x="427567" y="0"/>
                      <a:pt x="660400" y="0"/>
                    </a:cubicBezTo>
                    <a:cubicBezTo>
                      <a:pt x="893233" y="0"/>
                      <a:pt x="1204383" y="2034117"/>
                      <a:pt x="1397000" y="2374900"/>
                    </a:cubicBezTo>
                  </a:path>
                </a:pathLst>
              </a:custGeom>
              <a:ln>
                <a:solidFill>
                  <a:srgbClr val="034E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381811" y="2022604"/>
                <a:ext cx="15231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>
                    <a:solidFill>
                      <a:srgbClr val="EB5825"/>
                    </a:solidFill>
                    <a:latin typeface="Arial"/>
                    <a:cs typeface="Arial"/>
                  </a:rPr>
                  <a:t>Day-</a:t>
                </a:r>
                <a:r>
                  <a:rPr lang="de-DE" sz="1200" dirty="0" err="1" smtClean="0">
                    <a:solidFill>
                      <a:srgbClr val="EB5825"/>
                    </a:solidFill>
                    <a:latin typeface="Arial"/>
                    <a:cs typeface="Arial"/>
                  </a:rPr>
                  <a:t>ahead</a:t>
                </a:r>
                <a:r>
                  <a:rPr lang="de-DE" sz="1200" dirty="0" smtClean="0">
                    <a:solidFill>
                      <a:srgbClr val="EB5825"/>
                    </a:solidFill>
                    <a:latin typeface="Arial"/>
                    <a:cs typeface="Arial"/>
                  </a:rPr>
                  <a:t> </a:t>
                </a:r>
                <a:r>
                  <a:rPr lang="de-DE" sz="1200" dirty="0" err="1" smtClean="0">
                    <a:solidFill>
                      <a:srgbClr val="EB5825"/>
                    </a:solidFill>
                    <a:latin typeface="Arial"/>
                    <a:cs typeface="Arial"/>
                  </a:rPr>
                  <a:t>forecast</a:t>
                </a:r>
                <a:endParaRPr lang="fr-FR" sz="1200" dirty="0">
                  <a:solidFill>
                    <a:srgbClr val="EB5825"/>
                  </a:solidFill>
                </a:endParaRPr>
              </a:p>
            </p:txBody>
          </p:sp>
          <p:cxnSp>
            <p:nvCxnSpPr>
              <p:cNvPr id="41" name="Connecteur droit 40"/>
              <p:cNvCxnSpPr>
                <a:endCxn id="40" idx="1"/>
              </p:cNvCxnSpPr>
              <p:nvPr/>
            </p:nvCxnSpPr>
            <p:spPr>
              <a:xfrm flipV="1">
                <a:off x="1663836" y="2161104"/>
                <a:ext cx="717975" cy="209982"/>
              </a:xfrm>
              <a:prstGeom prst="line">
                <a:avLst/>
              </a:prstGeom>
              <a:ln w="12700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2381811" y="2663778"/>
                <a:ext cx="1964056" cy="409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err="1" smtClean="0">
                    <a:latin typeface="Arial"/>
                    <a:cs typeface="Arial"/>
                  </a:rPr>
                  <a:t>Intraday</a:t>
                </a:r>
                <a:r>
                  <a:rPr lang="de-DE" sz="1200" dirty="0" smtClean="0">
                    <a:latin typeface="Arial"/>
                    <a:cs typeface="Arial"/>
                  </a:rPr>
                  <a:t> </a:t>
                </a:r>
                <a:r>
                  <a:rPr lang="de-DE" sz="1200" dirty="0" err="1" smtClean="0">
                    <a:latin typeface="Arial"/>
                    <a:cs typeface="Arial"/>
                  </a:rPr>
                  <a:t>forecast</a:t>
                </a:r>
                <a:endParaRPr lang="fr-FR" sz="12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381811" y="3215161"/>
                <a:ext cx="1061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>
                    <a:solidFill>
                      <a:srgbClr val="034EA2"/>
                    </a:solidFill>
                    <a:latin typeface="Arial"/>
                    <a:cs typeface="Arial"/>
                  </a:rPr>
                  <a:t>Real Feed-in</a:t>
                </a:r>
                <a:endParaRPr lang="fr-FR" sz="1200" dirty="0">
                  <a:solidFill>
                    <a:srgbClr val="034EA2"/>
                  </a:solidFill>
                </a:endParaRPr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flipV="1">
                <a:off x="1824038" y="3379080"/>
                <a:ext cx="557773" cy="135645"/>
              </a:xfrm>
              <a:prstGeom prst="line">
                <a:avLst/>
              </a:prstGeom>
              <a:ln w="12700">
                <a:solidFill>
                  <a:srgbClr val="034EA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V="1">
                <a:off x="1663836" y="2834390"/>
                <a:ext cx="717975" cy="175014"/>
              </a:xfrm>
              <a:prstGeom prst="line">
                <a:avLst/>
              </a:prstGeom>
              <a:ln w="12700">
                <a:solidFill>
                  <a:srgbClr val="4D4D4D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1"/>
            <p:cNvGrpSpPr/>
            <p:nvPr/>
          </p:nvGrpSpPr>
          <p:grpSpPr>
            <a:xfrm>
              <a:off x="798031" y="4202428"/>
              <a:ext cx="3490436" cy="2141614"/>
              <a:chOff x="4794592" y="1529623"/>
              <a:chExt cx="5157510" cy="31644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5051353" y="1903912"/>
                <a:ext cx="3026422" cy="2677054"/>
              </a:xfrm>
              <a:custGeom>
                <a:avLst/>
                <a:gdLst>
                  <a:gd name="connsiteX0" fmla="*/ 0 w 1397000"/>
                  <a:gd name="connsiteY0" fmla="*/ 2374900 h 2374900"/>
                  <a:gd name="connsiteX1" fmla="*/ 660400 w 1397000"/>
                  <a:gd name="connsiteY1" fmla="*/ 0 h 2374900"/>
                  <a:gd name="connsiteX2" fmla="*/ 1397000 w 1397000"/>
                  <a:gd name="connsiteY2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0" h="2374900">
                    <a:moveTo>
                      <a:pt x="0" y="2374900"/>
                    </a:moveTo>
                    <a:cubicBezTo>
                      <a:pt x="213783" y="1187450"/>
                      <a:pt x="427567" y="0"/>
                      <a:pt x="660400" y="0"/>
                    </a:cubicBezTo>
                    <a:cubicBezTo>
                      <a:pt x="893233" y="0"/>
                      <a:pt x="1204383" y="2034117"/>
                      <a:pt x="1397000" y="2374900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>
                <a:off x="4794592" y="4145985"/>
                <a:ext cx="576000" cy="0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5364242" y="3127785"/>
                <a:ext cx="6350" cy="1018333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7462779" y="1529623"/>
                <a:ext cx="1393221" cy="68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>
                    <a:solidFill>
                      <a:srgbClr val="EB5825"/>
                    </a:solidFill>
                    <a:latin typeface="Arial"/>
                    <a:cs typeface="Arial"/>
                  </a:rPr>
                  <a:t>Generation</a:t>
                </a:r>
              </a:p>
              <a:p>
                <a:endParaRPr lang="fr-FR" sz="1200" dirty="0">
                  <a:solidFill>
                    <a:srgbClr val="EB5825"/>
                  </a:solidFill>
                </a:endParaRPr>
              </a:p>
            </p:txBody>
          </p:sp>
          <p:cxnSp>
            <p:nvCxnSpPr>
              <p:cNvPr id="19" name="Connecteur droit 18"/>
              <p:cNvCxnSpPr>
                <a:endCxn id="18" idx="1"/>
              </p:cNvCxnSpPr>
              <p:nvPr/>
            </p:nvCxnSpPr>
            <p:spPr>
              <a:xfrm flipV="1">
                <a:off x="6906215" y="1870704"/>
                <a:ext cx="556565" cy="368933"/>
              </a:xfrm>
              <a:prstGeom prst="line">
                <a:avLst/>
              </a:prstGeom>
              <a:ln w="12700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5617595" y="4011935"/>
                <a:ext cx="1923790" cy="68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200" dirty="0" err="1" smtClean="0">
                    <a:latin typeface="Arial"/>
                    <a:cs typeface="Arial"/>
                  </a:rPr>
                  <a:t>Hourly</a:t>
                </a:r>
                <a:r>
                  <a:rPr lang="fr-FR" sz="1200" dirty="0" smtClean="0">
                    <a:latin typeface="Arial"/>
                    <a:cs typeface="Arial"/>
                  </a:rPr>
                  <a:t> </a:t>
                </a:r>
                <a:r>
                  <a:rPr lang="fr-FR" sz="1200" dirty="0" err="1" smtClean="0">
                    <a:latin typeface="Arial"/>
                    <a:cs typeface="Arial"/>
                  </a:rPr>
                  <a:t>products</a:t>
                </a:r>
                <a:r>
                  <a:rPr lang="fr-FR" sz="1200" dirty="0" smtClean="0">
                    <a:latin typeface="Arial"/>
                    <a:cs typeface="Arial"/>
                  </a:rPr>
                  <a:t> </a:t>
                </a:r>
              </a:p>
              <a:p>
                <a:r>
                  <a:rPr lang="fr-FR" sz="1200" dirty="0" smtClean="0">
                    <a:latin typeface="Arial"/>
                    <a:cs typeface="Arial"/>
                  </a:rPr>
                  <a:t>profile</a:t>
                </a:r>
                <a:endParaRPr lang="de-DE" sz="1200" dirty="0" smtClean="0">
                  <a:latin typeface="Arial"/>
                  <a:cs typeface="Arial"/>
                </a:endParaRPr>
              </a:p>
            </p:txBody>
          </p:sp>
          <p:cxnSp>
            <p:nvCxnSpPr>
              <p:cNvPr id="21" name="Connecteur droit 20"/>
              <p:cNvCxnSpPr>
                <a:endCxn id="20" idx="1"/>
              </p:cNvCxnSpPr>
              <p:nvPr/>
            </p:nvCxnSpPr>
            <p:spPr>
              <a:xfrm>
                <a:off x="5214912" y="4018523"/>
                <a:ext cx="402683" cy="334493"/>
              </a:xfrm>
              <a:prstGeom prst="line">
                <a:avLst/>
              </a:prstGeom>
              <a:ln w="12700">
                <a:solidFill>
                  <a:srgbClr val="4D4D4D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e 21"/>
              <p:cNvGrpSpPr/>
              <p:nvPr/>
            </p:nvGrpSpPr>
            <p:grpSpPr>
              <a:xfrm flipH="1">
                <a:off x="7109626" y="2703992"/>
                <a:ext cx="644065" cy="1313499"/>
                <a:chOff x="4970460" y="2848067"/>
                <a:chExt cx="644065" cy="1313499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>
                  <a:off x="4970460" y="4161566"/>
                  <a:ext cx="144000" cy="0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5102416" y="3816550"/>
                  <a:ext cx="0" cy="339461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>
                  <a:off x="5095679" y="3828455"/>
                  <a:ext cx="144000" cy="0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>
                  <a:off x="5226979" y="3492169"/>
                  <a:ext cx="0" cy="339461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5220242" y="3504074"/>
                  <a:ext cx="144000" cy="0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5352699" y="3172448"/>
                  <a:ext cx="0" cy="339461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>
                  <a:off x="5345962" y="3184353"/>
                  <a:ext cx="144000" cy="0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477262" y="2848067"/>
                  <a:ext cx="0" cy="339461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5470525" y="2859972"/>
                  <a:ext cx="144000" cy="0"/>
                </a:xfrm>
                <a:prstGeom prst="line">
                  <a:avLst/>
                </a:prstGeom>
                <a:ln>
                  <a:solidFill>
                    <a:srgbClr val="034EA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Connecteur droit 22"/>
              <p:cNvCxnSpPr/>
              <p:nvPr/>
            </p:nvCxnSpPr>
            <p:spPr>
              <a:xfrm>
                <a:off x="5361250" y="3129094"/>
                <a:ext cx="576000" cy="0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5924550" y="2140985"/>
                <a:ext cx="0" cy="988109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5924550" y="2140985"/>
                <a:ext cx="576000" cy="0"/>
              </a:xfrm>
              <a:prstGeom prst="line">
                <a:avLst/>
              </a:prstGeom>
              <a:ln>
                <a:solidFill>
                  <a:srgbClr val="4D4D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7500110" y="2239631"/>
                <a:ext cx="2451992" cy="409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>
                    <a:solidFill>
                      <a:srgbClr val="034EA2"/>
                    </a:solidFill>
                    <a:latin typeface="Arial"/>
                    <a:cs typeface="Arial"/>
                  </a:rPr>
                  <a:t>15mn </a:t>
                </a:r>
                <a:r>
                  <a:rPr lang="de-DE" sz="1200" dirty="0" err="1" smtClean="0">
                    <a:solidFill>
                      <a:srgbClr val="034EA2"/>
                    </a:solidFill>
                    <a:latin typeface="Arial"/>
                    <a:cs typeface="Arial"/>
                  </a:rPr>
                  <a:t>products</a:t>
                </a:r>
                <a:r>
                  <a:rPr lang="de-DE" sz="1200" dirty="0" smtClean="0">
                    <a:solidFill>
                      <a:srgbClr val="034EA2"/>
                    </a:solidFill>
                    <a:latin typeface="Arial"/>
                    <a:cs typeface="Arial"/>
                  </a:rPr>
                  <a:t> </a:t>
                </a:r>
                <a:r>
                  <a:rPr lang="de-DE" sz="1200" dirty="0" err="1" smtClean="0">
                    <a:solidFill>
                      <a:srgbClr val="034EA2"/>
                    </a:solidFill>
                    <a:latin typeface="Arial"/>
                    <a:cs typeface="Arial"/>
                  </a:rPr>
                  <a:t>profile</a:t>
                </a:r>
                <a:endParaRPr lang="fr-FR" sz="1200" dirty="0">
                  <a:solidFill>
                    <a:srgbClr val="034EA2"/>
                  </a:solidFill>
                </a:endParaRPr>
              </a:p>
            </p:txBody>
          </p:sp>
          <p:cxnSp>
            <p:nvCxnSpPr>
              <p:cNvPr id="27" name="Connecteur droit 26"/>
              <p:cNvCxnSpPr>
                <a:endCxn id="26" idx="1"/>
              </p:cNvCxnSpPr>
              <p:nvPr/>
            </p:nvCxnSpPr>
            <p:spPr>
              <a:xfrm flipV="1">
                <a:off x="7266882" y="2444281"/>
                <a:ext cx="233228" cy="337888"/>
              </a:xfrm>
              <a:prstGeom prst="line">
                <a:avLst/>
              </a:prstGeom>
              <a:ln w="12700">
                <a:solidFill>
                  <a:srgbClr val="034EA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56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0"/>
            <a:ext cx="8334385" cy="106402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German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IDM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liquidity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has been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boosted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iRES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penetration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95" y="1148139"/>
            <a:ext cx="8346255" cy="54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Bid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Ask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spreads and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market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depth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hourly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products</a:t>
            </a:r>
            <a:endParaRPr lang="fr-FR" dirty="0">
              <a:solidFill>
                <a:srgbClr val="EB582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91887"/>
            <a:ext cx="4320000" cy="43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7" y="1608513"/>
            <a:ext cx="4278435" cy="4278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996" y="1249293"/>
            <a:ext cx="374952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Bid/Ask spread during the session for individual products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4254" y="1241367"/>
            <a:ext cx="374952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depth during the session for individual products </a:t>
            </a:r>
          </a:p>
        </p:txBody>
      </p:sp>
    </p:spTree>
    <p:extLst>
      <p:ext uri="{BB962C8B-B14F-4D97-AF65-F5344CB8AC3E}">
        <p14:creationId xmlns:p14="http://schemas.microsoft.com/office/powerpoint/2010/main" val="169289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4" y="181155"/>
            <a:ext cx="8334385" cy="1005961"/>
          </a:xfrm>
        </p:spPr>
        <p:txBody>
          <a:bodyPr/>
          <a:lstStyle/>
          <a:p>
            <a:r>
              <a:rPr lang="fr-FR" dirty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dirty="0" err="1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German</a:t>
            </a:r>
            <a:r>
              <a:rPr lang="fr-FR" dirty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IDM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Prices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vary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significantly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fr-FR" dirty="0" smtClean="0">
                <a:solidFill>
                  <a:srgbClr val="EB5825"/>
                </a:solidFill>
                <a:latin typeface="Arial" pitchFamily="34" charset="0"/>
                <a:cs typeface="Arial" pitchFamily="34" charset="0"/>
              </a:rPr>
              <a:t> the trading session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09" y="2014799"/>
            <a:ext cx="7309754" cy="4603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364" y="1324511"/>
            <a:ext cx="798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MR12"/>
              </a:rPr>
              <a:t>Evolution of hourly wholesale prices on the Day-ahead and Intraday market </a:t>
            </a:r>
            <a:r>
              <a:rPr lang="en-US" dirty="0" smtClean="0">
                <a:latin typeface="CMR12"/>
              </a:rPr>
              <a:t>in Germany </a:t>
            </a:r>
            <a:r>
              <a:rPr lang="en-US" dirty="0">
                <a:latin typeface="CMR12"/>
              </a:rPr>
              <a:t>from 01/2013 to </a:t>
            </a:r>
            <a:r>
              <a:rPr lang="en-US" dirty="0" smtClean="0">
                <a:latin typeface="CMR12"/>
              </a:rPr>
              <a:t>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52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95" y="260792"/>
            <a:ext cx="8334385" cy="734291"/>
          </a:xfrm>
        </p:spPr>
        <p:txBody>
          <a:bodyPr/>
          <a:lstStyle/>
          <a:p>
            <a:pPr lvl="0">
              <a:defRPr/>
            </a:pPr>
            <a:r>
              <a:rPr lang="fr-FR" dirty="0" err="1" smtClean="0">
                <a:solidFill>
                  <a:srgbClr val="EB5825"/>
                </a:solidFill>
              </a:rPr>
              <a:t>Some</a:t>
            </a:r>
            <a:r>
              <a:rPr lang="fr-FR" dirty="0" smtClean="0">
                <a:solidFill>
                  <a:srgbClr val="EB5825"/>
                </a:solidFill>
              </a:rPr>
              <a:t> </a:t>
            </a:r>
            <a:r>
              <a:rPr lang="fr-FR" dirty="0" err="1" smtClean="0">
                <a:solidFill>
                  <a:srgbClr val="EB5825"/>
                </a:solidFill>
              </a:rPr>
              <a:t>Intraday</a:t>
            </a:r>
            <a:r>
              <a:rPr lang="fr-FR" dirty="0" smtClean="0">
                <a:solidFill>
                  <a:srgbClr val="EB5825"/>
                </a:solidFill>
              </a:rPr>
              <a:t> Price </a:t>
            </a:r>
            <a:r>
              <a:rPr lang="fr-FR" dirty="0" err="1" smtClean="0">
                <a:solidFill>
                  <a:srgbClr val="EB5825"/>
                </a:solidFill>
              </a:rPr>
              <a:t>Developments</a:t>
            </a:r>
            <a:r>
              <a:rPr lang="fr-FR" dirty="0" smtClean="0">
                <a:solidFill>
                  <a:srgbClr val="EB5825"/>
                </a:solidFill>
              </a:rPr>
              <a:t>…</a:t>
            </a:r>
            <a:endParaRPr lang="fr-FR" dirty="0">
              <a:solidFill>
                <a:srgbClr val="EB5825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55595" y="1"/>
            <a:ext cx="8334385" cy="995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EB582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221125" y="1519519"/>
            <a:ext cx="8655300" cy="40237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13965" y="5568917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EPEX SPOT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109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EX Presentation Template">
  <a:themeElements>
    <a:clrScheme name="EPEX SPOT">
      <a:dk1>
        <a:srgbClr val="1A1A1A"/>
      </a:dk1>
      <a:lt1>
        <a:sysClr val="window" lastClr="FFFFFF"/>
      </a:lt1>
      <a:dk2>
        <a:srgbClr val="8C8C8C"/>
      </a:dk2>
      <a:lt2>
        <a:srgbClr val="E8E8E8"/>
      </a:lt2>
      <a:accent1>
        <a:srgbClr val="FF6600"/>
      </a:accent1>
      <a:accent2>
        <a:srgbClr val="0A6482"/>
      </a:accent2>
      <a:accent3>
        <a:srgbClr val="00AFC8"/>
      </a:accent3>
      <a:accent4>
        <a:srgbClr val="FFA365"/>
      </a:accent4>
      <a:accent5>
        <a:srgbClr val="043241"/>
      </a:accent5>
      <a:accent6>
        <a:srgbClr val="45E7FF"/>
      </a:accent6>
      <a:hlink>
        <a:srgbClr val="FF6600"/>
      </a:hlink>
      <a:folHlink>
        <a:srgbClr val="FF66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Aft>
            <a:spcPts val="600"/>
          </a:spcAft>
          <a:buFontTx/>
          <a:buChar char="-"/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EPEX Presentation Template</Template>
  <TotalTime>0</TotalTime>
  <Words>942</Words>
  <Application>Microsoft Office PowerPoint</Application>
  <PresentationFormat>Affichage à l'écran (4:3)</PresentationFormat>
  <Paragraphs>238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CMBX12</vt:lpstr>
      <vt:lpstr>CMR12</vt:lpstr>
      <vt:lpstr>Myriad Pro</vt:lpstr>
      <vt:lpstr>EPEX Presentation Template</vt:lpstr>
      <vt:lpstr>The Value of Flexibility*</vt:lpstr>
      <vt:lpstr>Ways of trading power on European Wholesale markets</vt:lpstr>
      <vt:lpstr>The wholesale energy trading process </vt:lpstr>
      <vt:lpstr>RES development has boosted need to balance on the Intraday market</vt:lpstr>
      <vt:lpstr>Balancing needs exacerbated by forecast errors</vt:lpstr>
      <vt:lpstr>The German IDM liquidity has been boosted by iRES penetration</vt:lpstr>
      <vt:lpstr>Bid/Ask spreads and market depth for several individual continuous hourly products</vt:lpstr>
      <vt:lpstr>The German IDM Prices can vary significantly during the trading session</vt:lpstr>
      <vt:lpstr>Some Intraday Price Developments…</vt:lpstr>
      <vt:lpstr>What is flexibility? Is there a value for flexibility on the Intraday?</vt:lpstr>
      <vt:lpstr>What are the theoretical revenues for the perfect CCGT offered on the day-ahead?</vt:lpstr>
      <vt:lpstr>The share of revenues from hourly Intraday compared to day-ahead</vt:lpstr>
      <vt:lpstr>A flexible plant can increase revenues significantly on the quarterly market</vt:lpstr>
      <vt:lpstr>An unflexible plant would not see benefits in trading quarterly contracts</vt:lpstr>
      <vt:lpstr>Revenue volatility during the trading session can be high on the continuous Intraday</vt:lpstr>
      <vt:lpstr>An example of a situation that required flexibility, the solar eclipse…</vt:lpstr>
      <vt:lpstr>Flexibility values: the Immediacy and the flexibility</vt:lpstr>
      <vt:lpstr>Numerical results of the «Flexibility» value</vt:lpstr>
      <vt:lpstr>Présentation PowerPoint</vt:lpstr>
    </vt:vector>
  </TitlesOfParts>
  <Company>APX-ENDEX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and PRA  Coordination call</dc:title>
  <dc:creator>Hans Nikkels</dc:creator>
  <cp:lastModifiedBy>Philippe VASSILOPOULOS</cp:lastModifiedBy>
  <cp:revision>53</cp:revision>
  <dcterms:created xsi:type="dcterms:W3CDTF">2016-02-15T14:50:44Z</dcterms:created>
  <dcterms:modified xsi:type="dcterms:W3CDTF">2016-11-28T13:28:50Z</dcterms:modified>
</cp:coreProperties>
</file>